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84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97" r:id="rId26"/>
    <p:sldId id="298" r:id="rId27"/>
    <p:sldId id="285" r:id="rId28"/>
    <p:sldId id="281" r:id="rId29"/>
    <p:sldId id="282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2" r:id="rId38"/>
    <p:sldId id="294" r:id="rId39"/>
    <p:sldId id="295" r:id="rId40"/>
    <p:sldId id="296" r:id="rId41"/>
    <p:sldId id="299" r:id="rId42"/>
    <p:sldId id="300" r:id="rId4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6420" autoAdjust="0"/>
  </p:normalViewPr>
  <p:slideViewPr>
    <p:cSldViewPr>
      <p:cViewPr varScale="1">
        <p:scale>
          <a:sx n="70" d="100"/>
          <a:sy n="70" d="100"/>
        </p:scale>
        <p:origin x="-1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6" y="400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3A2B-A475-40E7-B67B-A8B3022ADC4A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7704A-F926-4719-8157-70BCB082564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934FE-1844-4813-8F88-96D67B9E843A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B1370-7168-4702-A306-3731A63F26E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77D06-66F1-40C6-AD2E-3C5BEB9F9B59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F44DC-B0C0-482A-BDE6-AFDC7DE2182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C40CA-AE5D-4414-8929-A61497C2EDCF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38B2B-E61F-43FB-A301-FDF805243DD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B3724-32FB-41A2-8D94-B95097CB2F57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AA7B0-B358-467C-9BE6-EDE5900C64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C1B49-A53A-4A0E-84F4-E1B77E7841AC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7ACB7-9D37-40F1-83A9-02A70E7F573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4E616-92B4-43DE-9299-B803D0D8CF02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360C1-C2E4-4066-B4E9-517B0605456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04234-FEDE-4E2E-A72F-E2325032EA0F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79496-B1C5-43D6-B406-86047460C68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99C86-7FAE-439D-8B52-23EF63212D63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E21BA-F3FC-467F-9B25-D2ED2086277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516A-17DD-4099-8A09-6620B51402D1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8E37D-4A1C-4659-A611-F8BBAB555A2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732C0-159C-484D-B223-893990A968F1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2C27A-DA99-436E-A572-291860DD77C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54DE90-73E1-4E32-A2F0-924FAC4C59EC}" type="datetimeFigureOut">
              <a:rPr lang="sk-SK"/>
              <a:pPr>
                <a:defRPr/>
              </a:pPr>
              <a:t>23. 10. 2011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CC97F2-2B6A-40FE-8E79-23F381A3D5E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../DesignManual/MedirexGroup_Logotypy/Web-Office_wmf/RGB/MG-MedirexGroupClen_RGB_logo.wmf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ChangeArrowheads="1"/>
          </p:cNvSpPr>
          <p:nvPr/>
        </p:nvSpPr>
        <p:spPr bwMode="auto">
          <a:xfrm>
            <a:off x="0" y="1125538"/>
            <a:ext cx="9144000" cy="5732462"/>
          </a:xfrm>
          <a:prstGeom prst="rect">
            <a:avLst/>
          </a:prstGeom>
          <a:solidFill>
            <a:srgbClr val="FFCCFF">
              <a:alpha val="45097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sk-SK" sz="3600" b="1">
                <a:latin typeface="Calibri" pitchFamily="34" charset="0"/>
              </a:rPr>
              <a:t>XVII. Martinský bioptický seminár</a:t>
            </a:r>
          </a:p>
          <a:p>
            <a:pPr algn="ctr"/>
            <a:r>
              <a:rPr lang="sk-SK" sz="3600" b="1">
                <a:latin typeface="Calibri" pitchFamily="34" charset="0"/>
              </a:rPr>
              <a:t>4.-5. november 2011 Lúčky</a:t>
            </a:r>
          </a:p>
          <a:p>
            <a:pPr algn="ctr"/>
            <a:endParaRPr lang="sk-SK" sz="3600" b="1">
              <a:latin typeface="Calibri" pitchFamily="34" charset="0"/>
            </a:endParaRPr>
          </a:p>
          <a:p>
            <a:pPr algn="ctr"/>
            <a:r>
              <a:rPr lang="sk-SK" sz="3600" b="1">
                <a:latin typeface="Calibri" pitchFamily="34" charset="0"/>
              </a:rPr>
              <a:t>Prípad SD-IAP č. </a:t>
            </a:r>
            <a:r>
              <a:rPr lang="sk-SK" sz="3600" b="1"/>
              <a:t>420</a:t>
            </a:r>
          </a:p>
          <a:p>
            <a:pPr algn="ctr"/>
            <a:r>
              <a:rPr lang="sk-SK" sz="3600" b="1">
                <a:latin typeface="Calibri" pitchFamily="34" charset="0"/>
              </a:rPr>
              <a:t> Peter BOHUŠ</a:t>
            </a:r>
          </a:p>
          <a:p>
            <a:pPr algn="ctr"/>
            <a:r>
              <a:rPr lang="sk-SK" sz="3600" b="1">
                <a:latin typeface="Calibri" pitchFamily="34" charset="0"/>
              </a:rPr>
              <a:t>Lýdia STOLÁRIKOVÁ</a:t>
            </a:r>
            <a:endParaRPr lang="cs-CZ" sz="3600" b="1">
              <a:latin typeface="Calibri" pitchFamily="34" charset="0"/>
            </a:endParaRPr>
          </a:p>
        </p:txBody>
      </p:sp>
      <p:pic>
        <p:nvPicPr>
          <p:cNvPr id="13314" name="Picture 3" descr="cytolab_precho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 descr="../../DesignManual/MedirexGroup_Logotypy/Web-Office_wmf/RGB/MG-MedirexGroupClen_RGB_logo.wmf"/>
          <p:cNvPicPr preferRelativeResize="0"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6351588" y="468313"/>
            <a:ext cx="23241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cytola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88913"/>
            <a:ext cx="1944687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482600" y="1268413"/>
            <a:ext cx="682625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kumimoji="1" lang="sk-SK" sz="1800" b="1" i="1">
                <a:solidFill>
                  <a:schemeClr val="bg1"/>
                </a:solidFill>
                <a:latin typeface="Tahoma" pitchFamily="34" charset="0"/>
              </a:rPr>
              <a:t>Cytologické a bioptické laboratórium</a:t>
            </a: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2484438" y="2205038"/>
            <a:ext cx="5616575" cy="427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kumimoji="1" lang="en-US" sz="2000" i="1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0" name="Picture 2" descr="C:\Users\user\Desktop\prednášky atd\granular cell tumor breast\HE40x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4" name="Picture 2" descr="C:\Users\user\Desktop\prednášky atd\granular cell tumor breast\HE 40x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78" name="Picture 2" descr="C:\Users\user\Desktop\prednášky atd\granular cell tumor breast\IMG_0001_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24579" name="BlokTextu 4"/>
          <p:cNvSpPr txBox="1">
            <a:spLocks noChangeArrowheads="1"/>
          </p:cNvSpPr>
          <p:nvPr/>
        </p:nvSpPr>
        <p:spPr bwMode="auto">
          <a:xfrm>
            <a:off x="5651500" y="1844675"/>
            <a:ext cx="2192338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7200" b="1">
                <a:latin typeface="Calibri" pitchFamily="34" charset="0"/>
              </a:rPr>
              <a:t>PASD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2" name="Picture 2" descr="C:\Users\user\Desktop\prednášky atd\granular cell tumor breast\HE 40x mitosi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25603" name="BlokTextu 4"/>
          <p:cNvSpPr txBox="1">
            <a:spLocks noChangeArrowheads="1"/>
          </p:cNvSpPr>
          <p:nvPr/>
        </p:nvSpPr>
        <p:spPr bwMode="auto">
          <a:xfrm>
            <a:off x="6084888" y="549275"/>
            <a:ext cx="2808287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7200" b="1">
                <a:latin typeface="Calibri" pitchFamily="34" charset="0"/>
              </a:rPr>
              <a:t>mitóza</a:t>
            </a:r>
          </a:p>
        </p:txBody>
      </p:sp>
      <p:sp>
        <p:nvSpPr>
          <p:cNvPr id="6" name="Šípka dolu 5"/>
          <p:cNvSpPr/>
          <p:nvPr/>
        </p:nvSpPr>
        <p:spPr>
          <a:xfrm rot="2769861">
            <a:off x="5005388" y="1552575"/>
            <a:ext cx="484188" cy="1608137"/>
          </a:xfrm>
          <a:prstGeom prst="downArrow">
            <a:avLst>
              <a:gd name="adj1" fmla="val 50000"/>
              <a:gd name="adj2" fmla="val 558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6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sk-SK" sz="23900" b="1" smtClean="0"/>
              <a:t>?</a:t>
            </a:r>
          </a:p>
          <a:p>
            <a:pPr eaLnBrk="1" hangingPunct="1"/>
            <a:endParaRPr lang="sk-SK" smtClean="0"/>
          </a:p>
          <a:p>
            <a:pPr eaLnBrk="1" hangingPunct="1"/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0" name="Picture 2" descr="C:\Users\user\Desktop\prednášky atd\granular cell tumor breast\Vimenti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27651" name="BlokTextu 4"/>
          <p:cNvSpPr txBox="1">
            <a:spLocks noChangeArrowheads="1"/>
          </p:cNvSpPr>
          <p:nvPr/>
        </p:nvSpPr>
        <p:spPr bwMode="auto">
          <a:xfrm>
            <a:off x="1547813" y="5013325"/>
            <a:ext cx="370205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7200" b="1">
                <a:latin typeface="Calibri" pitchFamily="34" charset="0"/>
              </a:rPr>
              <a:t>Vimentin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4" name="Picture 2" descr="C:\Users\user\Desktop\prednášky atd\granular cell tumor breast\S100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789738" cy="4525963"/>
          </a:xfrm>
          <a:ln>
            <a:solidFill>
              <a:schemeClr val="tx2"/>
            </a:solidFill>
          </a:ln>
        </p:spPr>
      </p:pic>
      <p:pic>
        <p:nvPicPr>
          <p:cNvPr id="28675" name="Picture 3" descr="C:\Users\user\Desktop\prednášky atd\granular cell tumor breast\S100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4850" y="2924175"/>
            <a:ext cx="5899150" cy="393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BlokTextu 5"/>
          <p:cNvSpPr txBox="1">
            <a:spLocks noChangeArrowheads="1"/>
          </p:cNvSpPr>
          <p:nvPr/>
        </p:nvSpPr>
        <p:spPr bwMode="auto">
          <a:xfrm>
            <a:off x="1187450" y="5661025"/>
            <a:ext cx="2014538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7200" b="1">
                <a:latin typeface="Calibri" pitchFamily="34" charset="0"/>
              </a:rPr>
              <a:t>S100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8" name="Picture 2" descr="C:\Users\user\Desktop\prednášky atd\granular cell tumor breast\PGP9.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29699" name="BlokTextu 4"/>
          <p:cNvSpPr txBox="1">
            <a:spLocks noChangeArrowheads="1"/>
          </p:cNvSpPr>
          <p:nvPr/>
        </p:nvSpPr>
        <p:spPr bwMode="auto">
          <a:xfrm>
            <a:off x="3132138" y="3141663"/>
            <a:ext cx="3148012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7200" b="1">
                <a:latin typeface="Calibri" pitchFamily="34" charset="0"/>
              </a:rPr>
              <a:t>PGP 9.5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2" name="Picture 2" descr="C:\Users\user\Desktop\prednášky atd\granular cell tumor breast\CD16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30723" name="BlokTextu 4"/>
          <p:cNvSpPr txBox="1">
            <a:spLocks noChangeArrowheads="1"/>
          </p:cNvSpPr>
          <p:nvPr/>
        </p:nvSpPr>
        <p:spPr bwMode="auto">
          <a:xfrm>
            <a:off x="3348038" y="4868863"/>
            <a:ext cx="2659062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7200" b="1">
                <a:latin typeface="Calibri" pitchFamily="34" charset="0"/>
              </a:rPr>
              <a:t>CD163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6" name="Picture 2" descr="C:\Users\user\Desktop\prednášky atd\granular cell tumor breast\CD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31747" name="BlokTextu 4"/>
          <p:cNvSpPr txBox="1">
            <a:spLocks noChangeArrowheads="1"/>
          </p:cNvSpPr>
          <p:nvPr/>
        </p:nvSpPr>
        <p:spPr bwMode="auto">
          <a:xfrm>
            <a:off x="1692275" y="5157788"/>
            <a:ext cx="2214563" cy="1108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6600" b="1">
                <a:latin typeface="Calibri" pitchFamily="34" charset="0"/>
              </a:rPr>
              <a:t>CD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433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sz="4400" smtClean="0"/>
              <a:t>49-ročná žena</a:t>
            </a:r>
          </a:p>
          <a:p>
            <a:pPr eaLnBrk="1" hangingPunct="1">
              <a:buFont typeface="Arial" charset="0"/>
              <a:buNone/>
            </a:pPr>
            <a:endParaRPr lang="sk-SK" sz="4400" smtClean="0"/>
          </a:p>
          <a:p>
            <a:pPr eaLnBrk="1" hangingPunct="1"/>
            <a:r>
              <a:rPr lang="sk-SK" sz="4400" smtClean="0"/>
              <a:t>Klinická diagnóza:</a:t>
            </a:r>
          </a:p>
          <a:p>
            <a:pPr eaLnBrk="1" hangingPunct="1"/>
            <a:r>
              <a:rPr lang="sk-SK" sz="4400" smtClean="0"/>
              <a:t>Tumor mammae l. dx nejasnej etiológie</a:t>
            </a:r>
          </a:p>
          <a:p>
            <a:pPr eaLnBrk="1" hangingPunct="1"/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0" name="Picture 2" descr="C:\Users\user\Desktop\prednášky atd\granular cell tumor breast\H-caldesm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32771" name="BlokTextu 4"/>
          <p:cNvSpPr txBox="1">
            <a:spLocks noChangeArrowheads="1"/>
          </p:cNvSpPr>
          <p:nvPr/>
        </p:nvSpPr>
        <p:spPr bwMode="auto">
          <a:xfrm>
            <a:off x="3924300" y="5157788"/>
            <a:ext cx="5183188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7200" b="1">
                <a:latin typeface="Calibri" pitchFamily="34" charset="0"/>
              </a:rPr>
              <a:t>H-caldesmon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4" name="Picture 2" descr="C:\Users\user\Desktop\prednášky atd\granular cell tumor breast\Bcl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33795" name="BlokTextu 4"/>
          <p:cNvSpPr txBox="1">
            <a:spLocks noChangeArrowheads="1"/>
          </p:cNvSpPr>
          <p:nvPr/>
        </p:nvSpPr>
        <p:spPr bwMode="auto">
          <a:xfrm>
            <a:off x="1908175" y="4581525"/>
            <a:ext cx="1782763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7200" b="1">
                <a:latin typeface="Calibri" pitchFamily="34" charset="0"/>
              </a:rPr>
              <a:t>Bcl2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18" name="Picture 2" descr="C:\Users\user\Desktop\prednášky atd\granular cell tumor breast\CD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34819" name="BlokTextu 4"/>
          <p:cNvSpPr txBox="1">
            <a:spLocks noChangeArrowheads="1"/>
          </p:cNvSpPr>
          <p:nvPr/>
        </p:nvSpPr>
        <p:spPr bwMode="auto">
          <a:xfrm>
            <a:off x="3563938" y="765175"/>
            <a:ext cx="2287587" cy="1108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6600" b="1">
                <a:latin typeface="Calibri" pitchFamily="34" charset="0"/>
              </a:rPr>
              <a:t>CD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2" name="Picture 2" descr="C:\Users\user\Desktop\prednášky atd\granular cell tumor breast\CD99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35843" name="BlokTextu 4"/>
          <p:cNvSpPr txBox="1">
            <a:spLocks noChangeArrowheads="1"/>
          </p:cNvSpPr>
          <p:nvPr/>
        </p:nvSpPr>
        <p:spPr bwMode="auto">
          <a:xfrm>
            <a:off x="2411413" y="5013325"/>
            <a:ext cx="2216150" cy="1108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6600" b="1">
                <a:latin typeface="Calibri" pitchFamily="34" charset="0"/>
              </a:rPr>
              <a:t>CD 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6" name="Picture 2" descr="C:\Users\user\Desktop\prednášky atd\granular cell tumor breast\CD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36867" name="BlokTextu 4"/>
          <p:cNvSpPr txBox="1">
            <a:spLocks noChangeArrowheads="1"/>
          </p:cNvSpPr>
          <p:nvPr/>
        </p:nvSpPr>
        <p:spPr bwMode="auto">
          <a:xfrm>
            <a:off x="6300788" y="3933825"/>
            <a:ext cx="2447925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7200" b="1">
                <a:latin typeface="Calibri" pitchFamily="34" charset="0"/>
              </a:rPr>
              <a:t>CD 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0" name="Picture 2" descr="G:\granular cell tumor breast\inhibi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  <p:sp>
        <p:nvSpPr>
          <p:cNvPr id="37891" name="BlokTextu 4"/>
          <p:cNvSpPr txBox="1">
            <a:spLocks noChangeArrowheads="1"/>
          </p:cNvSpPr>
          <p:nvPr/>
        </p:nvSpPr>
        <p:spPr bwMode="auto">
          <a:xfrm>
            <a:off x="611188" y="4581525"/>
            <a:ext cx="2881312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7200" b="1">
                <a:latin typeface="Calibri" pitchFamily="34" charset="0"/>
              </a:rPr>
              <a:t>Inhibin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4" name="Picture 2" descr="G:\granular cell tumor breast\Ki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076825" cy="3384550"/>
          </a:xfrm>
          <a:ln>
            <a:solidFill>
              <a:schemeClr val="tx1"/>
            </a:solidFill>
          </a:ln>
        </p:spPr>
      </p:pic>
      <p:pic>
        <p:nvPicPr>
          <p:cNvPr id="38915" name="Picture 3" descr="G:\granular cell tumor breast\Ki67 20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9663" y="2349500"/>
            <a:ext cx="6764337" cy="450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BlokTextu 5"/>
          <p:cNvSpPr txBox="1">
            <a:spLocks noChangeArrowheads="1"/>
          </p:cNvSpPr>
          <p:nvPr/>
        </p:nvSpPr>
        <p:spPr bwMode="auto">
          <a:xfrm>
            <a:off x="5219700" y="1628775"/>
            <a:ext cx="2060575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7200" b="1">
                <a:latin typeface="Calibri" pitchFamily="34" charset="0"/>
              </a:rPr>
              <a:t>Ki 67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IMUNOFENOTYP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smtClean="0"/>
              <a:t>S100 +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err="1" smtClean="0"/>
              <a:t>Vimentin</a:t>
            </a:r>
            <a:r>
              <a:rPr lang="sk-SK" b="1" dirty="0" smtClean="0"/>
              <a:t> +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smtClean="0"/>
              <a:t>PGP 9.5 +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CD99+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Bcl2+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CD10+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Inhibin</a:t>
            </a:r>
            <a:r>
              <a:rPr lang="sk-SK" dirty="0" smtClean="0"/>
              <a:t> +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Ki67 5-10%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half" idx="2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Cytokeratin</a:t>
            </a:r>
            <a:r>
              <a:rPr lang="sk-SK" dirty="0" smtClean="0"/>
              <a:t> –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EMA –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Desmin</a:t>
            </a:r>
            <a:r>
              <a:rPr lang="sk-SK" dirty="0" smtClean="0"/>
              <a:t> –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CD34 –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H-caldesmon</a:t>
            </a:r>
            <a:r>
              <a:rPr lang="sk-SK" dirty="0" smtClean="0"/>
              <a:t> –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sk-SK" sz="23900" b="1" smtClean="0"/>
              <a:t>?</a:t>
            </a:r>
          </a:p>
          <a:p>
            <a:pPr eaLnBrk="1" hangingPunct="1"/>
            <a:endParaRPr lang="sk-SK" smtClean="0"/>
          </a:p>
          <a:p>
            <a:pPr eaLnBrk="1" hangingPunct="1"/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1986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sk-SK" sz="7200" b="1" smtClean="0"/>
              <a:t>Granular cell tumor</a:t>
            </a:r>
          </a:p>
          <a:p>
            <a:pPr algn="ctr" eaLnBrk="1" hangingPunct="1">
              <a:buFont typeface="Arial" charset="0"/>
              <a:buNone/>
            </a:pPr>
            <a:r>
              <a:rPr lang="sk-SK" sz="7200" b="1" smtClean="0"/>
              <a:t>(GCT)</a:t>
            </a:r>
          </a:p>
          <a:p>
            <a:pPr algn="ctr" eaLnBrk="1" hangingPunct="1">
              <a:buFont typeface="Arial" charset="0"/>
              <a:buNone/>
            </a:pPr>
            <a:r>
              <a:rPr lang="sk-SK" sz="7200" b="1" smtClean="0"/>
              <a:t>M-9580/0</a:t>
            </a:r>
          </a:p>
          <a:p>
            <a:pPr algn="ctr" eaLnBrk="1" hangingPunct="1">
              <a:buFont typeface="Arial" charset="0"/>
              <a:buNone/>
            </a:pPr>
            <a:endParaRPr lang="sk-SK" sz="7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sz="4000" b="1" smtClean="0"/>
              <a:t>Makroskopický nález:</a:t>
            </a:r>
          </a:p>
          <a:p>
            <a:pPr eaLnBrk="1" hangingPunct="1">
              <a:buFont typeface="Arial" charset="0"/>
              <a:buNone/>
            </a:pPr>
            <a:endParaRPr lang="sk-SK" sz="4000" b="1" smtClean="0"/>
          </a:p>
          <a:p>
            <a:pPr eaLnBrk="1" hangingPunct="1"/>
            <a:r>
              <a:rPr lang="sk-SK" smtClean="0"/>
              <a:t>Materiál veľkosti cca 38x30x25mm, nenápadný kožný kryt cca 6x2mm, na reze </a:t>
            </a:r>
            <a:r>
              <a:rPr lang="sk-SK" b="1" smtClean="0"/>
              <a:t>pomerne neostro ohraničené žltobelavé ložisko veľkosti cca 24x22mm</a:t>
            </a:r>
            <a:r>
              <a:rPr lang="sk-SK" smtClean="0"/>
              <a:t>, cca 2mm od najbližšieho okraja.</a:t>
            </a:r>
          </a:p>
          <a:p>
            <a:pPr eaLnBrk="1" hangingPunct="1">
              <a:buFont typeface="Arial" charset="0"/>
              <a:buNone/>
            </a:pP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GCT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Zvyčajne benígny novotvar derivovaný zo </a:t>
            </a:r>
            <a:r>
              <a:rPr lang="sk-SK" dirty="0" err="1" smtClean="0"/>
              <a:t>Schwannových</a:t>
            </a:r>
            <a:r>
              <a:rPr lang="sk-SK" dirty="0" smtClean="0"/>
              <a:t> buniek periférnych nervov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Rôzne lokality výskytu (mäkké tkanivá, vnútorné orgány)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Často asociovaný s </a:t>
            </a:r>
            <a:r>
              <a:rPr lang="sk-SK" dirty="0" err="1" smtClean="0"/>
              <a:t>akantózou</a:t>
            </a:r>
            <a:r>
              <a:rPr lang="sk-SK" dirty="0" smtClean="0"/>
              <a:t> / </a:t>
            </a:r>
            <a:r>
              <a:rPr lang="sk-SK" dirty="0" err="1" smtClean="0"/>
              <a:t>pseudoepiteliomatóznou</a:t>
            </a:r>
            <a:r>
              <a:rPr lang="sk-SK" dirty="0" smtClean="0"/>
              <a:t> </a:t>
            </a:r>
            <a:r>
              <a:rPr lang="sk-SK" dirty="0" err="1" smtClean="0"/>
              <a:t>hyperpláziou</a:t>
            </a:r>
            <a:r>
              <a:rPr lang="sk-SK" dirty="0" smtClean="0"/>
              <a:t> </a:t>
            </a:r>
            <a:r>
              <a:rPr lang="sk-SK" dirty="0" err="1" smtClean="0"/>
              <a:t>skvamózneho</a:t>
            </a:r>
            <a:r>
              <a:rPr lang="sk-SK" dirty="0" smtClean="0"/>
              <a:t> epitelu (ústna dutina)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5 – 8% výskyt v prsníku (najmä </a:t>
            </a:r>
            <a:r>
              <a:rPr lang="sk-SK" dirty="0" err="1" smtClean="0"/>
              <a:t>premenopauzálne</a:t>
            </a:r>
            <a:r>
              <a:rPr lang="sk-SK" dirty="0" smtClean="0"/>
              <a:t> ženy čiernej rasy)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GCT prsníka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1x 1931,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1946: </a:t>
            </a:r>
            <a:r>
              <a:rPr lang="cs-CZ" dirty="0" err="1" smtClean="0"/>
              <a:t>Haagensen</a:t>
            </a:r>
            <a:r>
              <a:rPr lang="cs-CZ" dirty="0" smtClean="0"/>
              <a:t> a </a:t>
            </a:r>
            <a:r>
              <a:rPr lang="cs-CZ" dirty="0" err="1" smtClean="0"/>
              <a:t>Stout</a:t>
            </a:r>
            <a:r>
              <a:rPr lang="cs-CZ" dirty="0" smtClean="0"/>
              <a:t>; 5 </a:t>
            </a:r>
            <a:r>
              <a:rPr lang="cs-CZ" dirty="0" err="1" smtClean="0"/>
              <a:t>pacientov</a:t>
            </a: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Často imituje </a:t>
            </a:r>
            <a:r>
              <a:rPr lang="cs-CZ" dirty="0" err="1" smtClean="0"/>
              <a:t>malígny</a:t>
            </a:r>
            <a:r>
              <a:rPr lang="cs-CZ" dirty="0" smtClean="0"/>
              <a:t> novotvar (USG, </a:t>
            </a:r>
            <a:r>
              <a:rPr lang="cs-CZ" dirty="0" err="1" smtClean="0"/>
              <a:t>mammografia</a:t>
            </a:r>
            <a:r>
              <a:rPr lang="cs-CZ" dirty="0" smtClean="0"/>
              <a:t>, CT, MRI)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err="1" smtClean="0"/>
              <a:t>Superficiálne</a:t>
            </a:r>
            <a:r>
              <a:rPr lang="cs-CZ" dirty="0" smtClean="0"/>
              <a:t> </a:t>
            </a:r>
            <a:r>
              <a:rPr lang="cs-CZ" dirty="0" err="1" smtClean="0"/>
              <a:t>lézie</a:t>
            </a:r>
            <a:r>
              <a:rPr lang="cs-CZ" dirty="0" smtClean="0"/>
              <a:t> </a:t>
            </a:r>
            <a:r>
              <a:rPr lang="cs-CZ" dirty="0" err="1" smtClean="0"/>
              <a:t>môžu</a:t>
            </a:r>
            <a:r>
              <a:rPr lang="cs-CZ" dirty="0" smtClean="0"/>
              <a:t> </a:t>
            </a:r>
            <a:r>
              <a:rPr lang="cs-CZ" dirty="0" err="1" smtClean="0"/>
              <a:t>spôsobiť</a:t>
            </a:r>
            <a:r>
              <a:rPr lang="cs-CZ" dirty="0" smtClean="0"/>
              <a:t> </a:t>
            </a:r>
            <a:r>
              <a:rPr lang="cs-CZ" dirty="0" err="1" smtClean="0"/>
              <a:t>retrakciu</a:t>
            </a:r>
            <a:r>
              <a:rPr lang="cs-CZ" dirty="0" smtClean="0"/>
              <a:t> </a:t>
            </a:r>
            <a:r>
              <a:rPr lang="cs-CZ" dirty="0" err="1" smtClean="0"/>
              <a:t>kože</a:t>
            </a:r>
            <a:r>
              <a:rPr lang="cs-CZ" dirty="0" smtClean="0"/>
              <a:t> </a:t>
            </a:r>
            <a:r>
              <a:rPr lang="cs-CZ" dirty="0" err="1" smtClean="0"/>
              <a:t>alebo</a:t>
            </a:r>
            <a:r>
              <a:rPr lang="cs-CZ" dirty="0" smtClean="0"/>
              <a:t> aj </a:t>
            </a:r>
            <a:r>
              <a:rPr lang="cs-CZ" dirty="0" err="1" smtClean="0"/>
              <a:t>inverziu</a:t>
            </a:r>
            <a:r>
              <a:rPr lang="cs-CZ" dirty="0" smtClean="0"/>
              <a:t> areoly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err="1" smtClean="0"/>
              <a:t>Spravidla</a:t>
            </a:r>
            <a:r>
              <a:rPr lang="cs-CZ" dirty="0" smtClean="0"/>
              <a:t> </a:t>
            </a:r>
            <a:r>
              <a:rPr lang="cs-CZ" dirty="0" err="1" smtClean="0"/>
              <a:t>solitárne</a:t>
            </a:r>
            <a:r>
              <a:rPr lang="cs-CZ" dirty="0" smtClean="0"/>
              <a:t>, ale aj </a:t>
            </a:r>
            <a:r>
              <a:rPr lang="cs-CZ" dirty="0" err="1" smtClean="0"/>
              <a:t>multicentrické</a:t>
            </a:r>
            <a:r>
              <a:rPr lang="cs-CZ" dirty="0" smtClean="0"/>
              <a:t> a/</a:t>
            </a:r>
            <a:r>
              <a:rPr lang="cs-CZ" dirty="0" err="1" smtClean="0"/>
              <a:t>alebo</a:t>
            </a:r>
            <a:r>
              <a:rPr lang="cs-CZ" dirty="0" smtClean="0"/>
              <a:t> </a:t>
            </a:r>
            <a:r>
              <a:rPr lang="cs-CZ" dirty="0" err="1" smtClean="0"/>
              <a:t>bilaterálne</a:t>
            </a: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err="1" smtClean="0"/>
              <a:t>Spravidla</a:t>
            </a:r>
            <a:r>
              <a:rPr lang="cs-CZ" dirty="0" smtClean="0"/>
              <a:t> </a:t>
            </a:r>
            <a:r>
              <a:rPr lang="cs-CZ" dirty="0" err="1" smtClean="0"/>
              <a:t>menej</a:t>
            </a:r>
            <a:r>
              <a:rPr lang="cs-CZ" dirty="0" smtClean="0"/>
              <a:t> jako 3cm (aj 6cm)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err="1" smtClean="0"/>
              <a:t>Popísaná</a:t>
            </a:r>
            <a:r>
              <a:rPr lang="cs-CZ" dirty="0" smtClean="0"/>
              <a:t> </a:t>
            </a:r>
            <a:r>
              <a:rPr lang="cs-CZ" dirty="0" err="1" smtClean="0"/>
              <a:t>koincidencia</a:t>
            </a:r>
            <a:r>
              <a:rPr lang="cs-CZ" dirty="0" smtClean="0"/>
              <a:t> s DIC, DCIS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Mikroskopický obraz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err="1" smtClean="0"/>
              <a:t>Kompaktné</a:t>
            </a:r>
            <a:r>
              <a:rPr lang="cs-CZ" dirty="0" smtClean="0"/>
              <a:t> </a:t>
            </a:r>
            <a:r>
              <a:rPr lang="cs-CZ" dirty="0" err="1" smtClean="0"/>
              <a:t>hniezda</a:t>
            </a:r>
            <a:r>
              <a:rPr lang="cs-CZ" dirty="0" smtClean="0"/>
              <a:t> a pruhy </a:t>
            </a:r>
            <a:r>
              <a:rPr lang="cs-CZ" dirty="0" err="1" smtClean="0"/>
              <a:t>buniek</a:t>
            </a:r>
            <a:r>
              <a:rPr lang="cs-CZ" dirty="0" smtClean="0"/>
              <a:t> s </a:t>
            </a:r>
            <a:r>
              <a:rPr lang="cs-CZ" dirty="0" err="1" smtClean="0"/>
              <a:t>eozinofilnými</a:t>
            </a:r>
            <a:r>
              <a:rPr lang="cs-CZ" dirty="0" smtClean="0"/>
              <a:t> cytoplazmatickými granulami – PASD+.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err="1" smtClean="0"/>
              <a:t>Niekedy</a:t>
            </a:r>
            <a:r>
              <a:rPr lang="cs-CZ" dirty="0" smtClean="0"/>
              <a:t> </a:t>
            </a:r>
            <a:r>
              <a:rPr lang="cs-CZ" dirty="0" err="1" smtClean="0"/>
              <a:t>tendencia</a:t>
            </a:r>
            <a:r>
              <a:rPr lang="cs-CZ" dirty="0" smtClean="0"/>
              <a:t> k </a:t>
            </a:r>
            <a:r>
              <a:rPr lang="cs-CZ" dirty="0" err="1" smtClean="0"/>
              <a:t>vakuolizácii</a:t>
            </a:r>
            <a:r>
              <a:rPr lang="cs-CZ" dirty="0" smtClean="0"/>
              <a:t> a clearingu.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 </a:t>
            </a:r>
            <a:r>
              <a:rPr lang="cs-CZ" dirty="0" err="1" smtClean="0"/>
              <a:t>Zreteľné</a:t>
            </a:r>
            <a:r>
              <a:rPr lang="cs-CZ" dirty="0" smtClean="0"/>
              <a:t>, </a:t>
            </a:r>
            <a:r>
              <a:rPr lang="cs-CZ" dirty="0" err="1" smtClean="0"/>
              <a:t>dobre</a:t>
            </a:r>
            <a:r>
              <a:rPr lang="cs-CZ" dirty="0" smtClean="0"/>
              <a:t> definované </a:t>
            </a:r>
            <a:r>
              <a:rPr lang="cs-CZ" dirty="0" err="1" smtClean="0"/>
              <a:t>bunkové</a:t>
            </a:r>
            <a:r>
              <a:rPr lang="cs-CZ" dirty="0" smtClean="0"/>
              <a:t> hranice.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 Tvar </a:t>
            </a:r>
            <a:r>
              <a:rPr lang="cs-CZ" dirty="0" err="1" smtClean="0"/>
              <a:t>buniek</a:t>
            </a:r>
            <a:r>
              <a:rPr lang="cs-CZ" dirty="0" smtClean="0"/>
              <a:t>: </a:t>
            </a:r>
            <a:r>
              <a:rPr lang="cs-CZ" dirty="0" err="1" smtClean="0"/>
              <a:t>polygonálny</a:t>
            </a:r>
            <a:r>
              <a:rPr lang="cs-CZ" dirty="0" smtClean="0"/>
              <a:t> až </a:t>
            </a:r>
            <a:r>
              <a:rPr lang="cs-CZ" dirty="0" err="1" smtClean="0"/>
              <a:t>vretenovitý</a:t>
            </a:r>
            <a:r>
              <a:rPr lang="cs-CZ" dirty="0" smtClean="0"/>
              <a:t>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err="1" smtClean="0"/>
              <a:t>Jadrá</a:t>
            </a:r>
            <a:r>
              <a:rPr lang="cs-CZ" dirty="0" smtClean="0"/>
              <a:t>: </a:t>
            </a:r>
            <a:r>
              <a:rPr lang="cs-CZ" dirty="0" err="1" smtClean="0"/>
              <a:t>okrúhle</a:t>
            </a:r>
            <a:r>
              <a:rPr lang="cs-CZ" dirty="0" smtClean="0"/>
              <a:t> až </a:t>
            </a:r>
            <a:r>
              <a:rPr lang="cs-CZ" dirty="0" err="1" smtClean="0"/>
              <a:t>oválne</a:t>
            </a:r>
            <a:r>
              <a:rPr lang="cs-CZ" dirty="0" smtClean="0"/>
              <a:t> s </a:t>
            </a:r>
            <a:r>
              <a:rPr lang="cs-CZ" dirty="0" err="1" smtClean="0"/>
              <a:t>otvoreným</a:t>
            </a:r>
            <a:r>
              <a:rPr lang="cs-CZ" dirty="0" smtClean="0"/>
              <a:t> </a:t>
            </a:r>
            <a:r>
              <a:rPr lang="cs-CZ" dirty="0" err="1" smtClean="0"/>
              <a:t>chromatínom</a:t>
            </a:r>
            <a:r>
              <a:rPr lang="cs-CZ" dirty="0" smtClean="0"/>
              <a:t>, často </a:t>
            </a:r>
            <a:r>
              <a:rPr lang="cs-CZ" dirty="0" err="1" smtClean="0"/>
              <a:t>prominentné</a:t>
            </a:r>
            <a:r>
              <a:rPr lang="cs-CZ" dirty="0" smtClean="0"/>
              <a:t> </a:t>
            </a:r>
            <a:r>
              <a:rPr lang="cs-CZ" dirty="0" err="1" smtClean="0"/>
              <a:t>jadierka</a:t>
            </a:r>
            <a:r>
              <a:rPr lang="cs-CZ" dirty="0" smtClean="0"/>
              <a:t>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Často </a:t>
            </a:r>
            <a:r>
              <a:rPr lang="cs-CZ" dirty="0" err="1" smtClean="0"/>
              <a:t>infiltratívny</a:t>
            </a:r>
            <a:r>
              <a:rPr lang="cs-CZ" dirty="0" smtClean="0"/>
              <a:t> rast v okrajových </a:t>
            </a:r>
            <a:r>
              <a:rPr lang="cs-CZ" dirty="0" err="1" smtClean="0"/>
              <a:t>partiách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Mikroskopický obraz</a:t>
            </a:r>
          </a:p>
        </p:txBody>
      </p:sp>
      <p:sp>
        <p:nvSpPr>
          <p:cNvPr id="4608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Niekedy:</a:t>
            </a:r>
          </a:p>
          <a:p>
            <a:pPr eaLnBrk="1" hangingPunct="1">
              <a:buFont typeface="Arial" charset="0"/>
              <a:buNone/>
            </a:pPr>
            <a:endParaRPr lang="cs-CZ" smtClean="0"/>
          </a:p>
          <a:p>
            <a:pPr eaLnBrk="1" hangingPunct="1"/>
            <a:r>
              <a:rPr lang="cs-CZ" smtClean="0"/>
              <a:t> mierny (?) nukleárny pleomorfizmus, mnohojadrové bunky a ojedinelé (?) mitózy: tieto znaky by nemali byť interpretované ako znak malignity  (Rosen)</a:t>
            </a: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Imunofenotyp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b="1" dirty="0" smtClean="0"/>
              <a:t>Pozitívna </a:t>
            </a:r>
            <a:r>
              <a:rPr lang="sk-SK" b="1" dirty="0" err="1" smtClean="0"/>
              <a:t>expresia</a:t>
            </a:r>
            <a:r>
              <a:rPr lang="sk-SK" b="1" dirty="0" smtClean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smtClean="0"/>
              <a:t>S100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err="1" smtClean="0"/>
              <a:t>Vimentin</a:t>
            </a:r>
            <a:endParaRPr lang="sk-SK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smtClean="0"/>
              <a:t>NSE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smtClean="0"/>
              <a:t>CD68 </a:t>
            </a:r>
            <a:r>
              <a:rPr lang="sk-SK" dirty="0" smtClean="0"/>
              <a:t>... (</a:t>
            </a:r>
            <a:r>
              <a:rPr lang="sk-SK" dirty="0" err="1" smtClean="0"/>
              <a:t>lyzozómy</a:t>
            </a:r>
            <a:r>
              <a:rPr lang="sk-SK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Laminín</a:t>
            </a: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Rôzne </a:t>
            </a:r>
            <a:r>
              <a:rPr lang="sk-SK" dirty="0" err="1" smtClean="0"/>
              <a:t>myelínové</a:t>
            </a:r>
            <a:r>
              <a:rPr lang="sk-SK" dirty="0" smtClean="0"/>
              <a:t> proteíny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CEA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Alpha</a:t>
            </a:r>
            <a:r>
              <a:rPr lang="sk-SK" dirty="0" smtClean="0"/>
              <a:t> – </a:t>
            </a:r>
            <a:r>
              <a:rPr lang="sk-SK" dirty="0" err="1" smtClean="0"/>
              <a:t>inhibin</a:t>
            </a:r>
            <a:r>
              <a:rPr lang="sk-SK" dirty="0" smtClean="0"/>
              <a:t> (</a:t>
            </a:r>
            <a:r>
              <a:rPr lang="sk-SK" dirty="0" err="1" smtClean="0"/>
              <a:t>Miettinen</a:t>
            </a:r>
            <a:r>
              <a:rPr lang="sk-SK" dirty="0" smtClean="0"/>
              <a:t>; </a:t>
            </a:r>
            <a:r>
              <a:rPr lang="sk-SK" dirty="0" err="1" smtClean="0"/>
              <a:t>schwannoma</a:t>
            </a:r>
            <a:r>
              <a:rPr lang="sk-SK" dirty="0" smtClean="0"/>
              <a:t> a </a:t>
            </a:r>
            <a:r>
              <a:rPr lang="sk-SK" dirty="0" err="1" smtClean="0"/>
              <a:t>neurofibroma</a:t>
            </a:r>
            <a:r>
              <a:rPr lang="sk-SK" dirty="0" smtClean="0"/>
              <a:t> </a:t>
            </a:r>
            <a:r>
              <a:rPr lang="sk-SK" dirty="0" err="1" smtClean="0"/>
              <a:t>negat</a:t>
            </a:r>
            <a:r>
              <a:rPr lang="sk-SK" dirty="0" smtClean="0"/>
              <a:t>.)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		Imunofenotyp 			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b="1" dirty="0" smtClean="0"/>
              <a:t>Negatívna </a:t>
            </a:r>
            <a:r>
              <a:rPr lang="sk-SK" b="1" dirty="0" err="1" smtClean="0"/>
              <a:t>expresia</a:t>
            </a:r>
            <a:r>
              <a:rPr lang="sk-SK" b="1" dirty="0" smtClean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Cytokeratíny</a:t>
            </a: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EMA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ER, PR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NF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GFAP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Anti</a:t>
            </a:r>
            <a:r>
              <a:rPr lang="sk-SK" dirty="0" smtClean="0"/>
              <a:t> -</a:t>
            </a:r>
            <a:r>
              <a:rPr lang="sk-SK" dirty="0" err="1" smtClean="0"/>
              <a:t>trypsin</a:t>
            </a:r>
            <a:r>
              <a:rPr lang="sk-SK" dirty="0" smtClean="0"/>
              <a:t>, ...</a:t>
            </a:r>
            <a:r>
              <a:rPr lang="sk-SK" dirty="0" err="1" smtClean="0"/>
              <a:t>anti-chymotrypsin</a:t>
            </a:r>
            <a:r>
              <a:rPr lang="sk-SK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Elektrónová mikroskopia</a:t>
            </a:r>
          </a:p>
        </p:txBody>
      </p:sp>
      <p:sp>
        <p:nvSpPr>
          <p:cNvPr id="4915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Lyzozómy</a:t>
            </a:r>
          </a:p>
          <a:p>
            <a:pPr eaLnBrk="1" hangingPunct="1"/>
            <a:r>
              <a:rPr lang="cs-CZ" smtClean="0"/>
              <a:t> Myelínové obrazce...granuly sú tvorené vchlípeninami bunkovej membrány, výsledkom čoho sú myelínové figúry fagocytované lyzozómami</a:t>
            </a:r>
          </a:p>
          <a:p>
            <a:pPr eaLnBrk="1" hangingPunct="1"/>
            <a:r>
              <a:rPr lang="cs-CZ" smtClean="0"/>
              <a:t>Mikrotubuly</a:t>
            </a: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err="1" smtClean="0"/>
              <a:t>Imunofenotyp</a:t>
            </a:r>
            <a:r>
              <a:rPr lang="sk-SK" dirty="0" smtClean="0"/>
              <a:t> prezentovaného prípadu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Bcl2+, CD10+, CD99+ , </a:t>
            </a:r>
            <a:r>
              <a:rPr lang="sk-SK" dirty="0" err="1" smtClean="0"/>
              <a:t>Inhibin</a:t>
            </a:r>
            <a:r>
              <a:rPr lang="sk-SK" dirty="0" smtClean="0"/>
              <a:t>+ ..........prečo sme to dali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Df.dg</a:t>
            </a:r>
            <a:r>
              <a:rPr lang="sk-SK" dirty="0" smtClean="0"/>
              <a:t>:  </a:t>
            </a:r>
            <a:r>
              <a:rPr lang="sk-SK" dirty="0" err="1" smtClean="0"/>
              <a:t>myofibroblastoma</a:t>
            </a:r>
            <a:r>
              <a:rPr lang="sk-SK" dirty="0" smtClean="0"/>
              <a:t> – býva bcl2+, CD10+ a heterogénne CD99+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Df.dg</a:t>
            </a:r>
            <a:r>
              <a:rPr lang="sk-SK" dirty="0" smtClean="0"/>
              <a:t>:  </a:t>
            </a:r>
            <a:r>
              <a:rPr lang="sk-SK" dirty="0" err="1" smtClean="0"/>
              <a:t>metaplastic</a:t>
            </a:r>
            <a:r>
              <a:rPr lang="sk-SK" dirty="0" smtClean="0"/>
              <a:t> CA, RCC – býva CD10+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GCT:  bcl2+ ... typický znak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GCT: CD99+, CD10+ ... ???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Inhibin</a:t>
            </a:r>
            <a:r>
              <a:rPr lang="sk-SK" dirty="0" smtClean="0"/>
              <a:t>+...GCT+, </a:t>
            </a:r>
            <a:r>
              <a:rPr lang="sk-SK" dirty="0" err="1" smtClean="0"/>
              <a:t>neurofibroma</a:t>
            </a:r>
            <a:r>
              <a:rPr lang="sk-SK" dirty="0" smtClean="0"/>
              <a:t> a </a:t>
            </a:r>
            <a:r>
              <a:rPr lang="sk-SK" dirty="0" err="1" smtClean="0"/>
              <a:t>schwannoma</a:t>
            </a:r>
            <a:r>
              <a:rPr lang="sk-SK" dirty="0" smtClean="0"/>
              <a:t>- (</a:t>
            </a:r>
            <a:r>
              <a:rPr lang="sk-SK" dirty="0" err="1" smtClean="0"/>
              <a:t>Miettinen</a:t>
            </a:r>
            <a:r>
              <a:rPr lang="sk-SK" dirty="0" smtClean="0"/>
              <a:t>)</a:t>
            </a:r>
            <a:endParaRPr lang="sk-SK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Diferenciálna diagnóza GCT prsníka</a:t>
            </a:r>
          </a:p>
        </p:txBody>
      </p:sp>
      <p:sp>
        <p:nvSpPr>
          <p:cNvPr id="5120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sz="2700" b="1" smtClean="0"/>
              <a:t>Karcinóm (DIC, apocrine CA)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 smtClean="0"/>
              <a:t>     S100+, CEA+ (!), CK+, EMA+</a:t>
            </a:r>
          </a:p>
          <a:p>
            <a:pPr eaLnBrk="1" hangingPunct="1">
              <a:lnSpc>
                <a:spcPct val="80000"/>
              </a:lnSpc>
            </a:pPr>
            <a:r>
              <a:rPr lang="sk-SK" sz="2700" b="1" smtClean="0"/>
              <a:t>Histiocytárne lézie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 smtClean="0"/>
              <a:t>    CD68+ (!), A-Tr-, Achtr-, S100 skôr- </a:t>
            </a:r>
          </a:p>
          <a:p>
            <a:pPr eaLnBrk="1" hangingPunct="1">
              <a:lnSpc>
                <a:spcPct val="80000"/>
              </a:lnSpc>
            </a:pPr>
            <a:r>
              <a:rPr lang="sk-SK" sz="2700" b="1" smtClean="0"/>
              <a:t>MTS RCC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 smtClean="0"/>
              <a:t>    Vim+, CD10+ (!) CK+, EMA+</a:t>
            </a:r>
          </a:p>
          <a:p>
            <a:pPr eaLnBrk="1" hangingPunct="1">
              <a:lnSpc>
                <a:spcPct val="80000"/>
              </a:lnSpc>
            </a:pPr>
            <a:r>
              <a:rPr lang="sk-SK" sz="2700" b="1" smtClean="0"/>
              <a:t>Alveolárny SA mäkkých tkanív (vzácne)</a:t>
            </a:r>
          </a:p>
          <a:p>
            <a:pPr eaLnBrk="1" hangingPunct="1">
              <a:lnSpc>
                <a:spcPct val="80000"/>
              </a:lnSpc>
            </a:pPr>
            <a:r>
              <a:rPr lang="sk-SK" sz="2700" smtClean="0">
                <a:latin typeface="Arial" charset="0"/>
              </a:rPr>
              <a:t>TFE1</a:t>
            </a:r>
          </a:p>
          <a:p>
            <a:pPr eaLnBrk="1" hangingPunct="1">
              <a:lnSpc>
                <a:spcPct val="80000"/>
              </a:lnSpc>
            </a:pPr>
            <a:r>
              <a:rPr lang="sk-SK" sz="2700" b="1" smtClean="0"/>
              <a:t>Melanóm (MTS)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sk-SK" sz="2700" smtClean="0"/>
              <a:t>    S100+, Vim+, NSE /PGP 9.5+, EMA-, CK- (!)</a:t>
            </a:r>
            <a:r>
              <a:rPr lang="sk-SK" sz="2700" smtClean="0">
                <a:latin typeface="Arial" charset="0"/>
              </a:rPr>
              <a:t>, </a:t>
            </a:r>
            <a:r>
              <a:rPr lang="sk-SK" sz="2700" smtClean="0"/>
              <a:t>melanómové markery+, „malígny fenotyp</a:t>
            </a:r>
            <a:r>
              <a:rPr lang="sk-SK" sz="2700" smtClean="0">
                <a:latin typeface="Arial" charset="0"/>
              </a:rPr>
              <a:t>“</a:t>
            </a:r>
            <a:r>
              <a:rPr lang="sk-SK" sz="2700" smtClean="0"/>
              <a:t>, melanín ...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sk-SK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sk-SK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sk-SK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sk-SK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sk-SK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sk-SK" sz="27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Malígny GCT</a:t>
            </a:r>
          </a:p>
        </p:txBody>
      </p:sp>
      <p:sp>
        <p:nvSpPr>
          <p:cNvPr id="52226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sz="2500" b="1" smtClean="0"/>
              <a:t>Histologické znaky:</a:t>
            </a:r>
          </a:p>
          <a:p>
            <a:pPr eaLnBrk="1" hangingPunct="1">
              <a:lnSpc>
                <a:spcPct val="80000"/>
              </a:lnSpc>
            </a:pPr>
            <a:endParaRPr lang="sk-SK" sz="2500" smtClean="0"/>
          </a:p>
          <a:p>
            <a:pPr eaLnBrk="1" hangingPunct="1">
              <a:lnSpc>
                <a:spcPct val="80000"/>
              </a:lnSpc>
            </a:pPr>
            <a:r>
              <a:rPr lang="sk-SK" sz="2500" smtClean="0"/>
              <a:t>Nekróza</a:t>
            </a:r>
          </a:p>
          <a:p>
            <a:pPr eaLnBrk="1" hangingPunct="1">
              <a:lnSpc>
                <a:spcPct val="80000"/>
              </a:lnSpc>
            </a:pPr>
            <a:r>
              <a:rPr lang="sk-SK" sz="2500" smtClean="0"/>
              <a:t>Spindling</a:t>
            </a:r>
          </a:p>
          <a:p>
            <a:pPr eaLnBrk="1" hangingPunct="1">
              <a:lnSpc>
                <a:spcPct val="80000"/>
              </a:lnSpc>
            </a:pPr>
            <a:r>
              <a:rPr lang="sk-SK" sz="2500" smtClean="0"/>
              <a:t> Vezikul.jadrá s prominentnými jadierkami</a:t>
            </a:r>
          </a:p>
          <a:p>
            <a:pPr eaLnBrk="1" hangingPunct="1">
              <a:lnSpc>
                <a:spcPct val="80000"/>
              </a:lnSpc>
            </a:pPr>
            <a:r>
              <a:rPr lang="sk-SK" sz="2500" smtClean="0"/>
              <a:t>&gt; 2 mitózy / 10hpf</a:t>
            </a:r>
          </a:p>
          <a:p>
            <a:pPr eaLnBrk="1" hangingPunct="1">
              <a:lnSpc>
                <a:spcPct val="80000"/>
              </a:lnSpc>
            </a:pPr>
            <a:r>
              <a:rPr lang="sk-SK" sz="2500" smtClean="0"/>
              <a:t> Pleomorfizmus</a:t>
            </a:r>
          </a:p>
          <a:p>
            <a:pPr eaLnBrk="1" hangingPunct="1">
              <a:lnSpc>
                <a:spcPct val="80000"/>
              </a:lnSpc>
            </a:pPr>
            <a:r>
              <a:rPr lang="sk-SK" sz="2500" smtClean="0"/>
              <a:t> Vysoký NC pomer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sk-SK" sz="2500" smtClean="0"/>
          </a:p>
          <a:p>
            <a:pPr eaLnBrk="1" hangingPunct="1">
              <a:lnSpc>
                <a:spcPct val="80000"/>
              </a:lnSpc>
            </a:pPr>
            <a:r>
              <a:rPr lang="sk-SK" sz="2500" smtClean="0"/>
              <a:t>Ki67 – viac ako 10% (10-50%)</a:t>
            </a:r>
          </a:p>
          <a:p>
            <a:pPr eaLnBrk="1" hangingPunct="1">
              <a:lnSpc>
                <a:spcPct val="80000"/>
              </a:lnSpc>
            </a:pPr>
            <a:r>
              <a:rPr lang="sk-SK" sz="2500" smtClean="0"/>
              <a:t>P53 – vo väčšine malígnych GCT viac ako 50%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Rýchla peroperačná biopsia</a:t>
            </a:r>
          </a:p>
        </p:txBody>
      </p:sp>
      <p:pic>
        <p:nvPicPr>
          <p:cNvPr id="16386" name="Picture 2" descr="C:\Users\user\Desktop\prednášky atd\granular cell tumor breast\froze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412875"/>
            <a:ext cx="8280400" cy="5256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Malígny GCT</a:t>
            </a:r>
          </a:p>
        </p:txBody>
      </p:sp>
      <p:sp>
        <p:nvSpPr>
          <p:cNvPr id="5325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k-SK" smtClean="0"/>
          </a:p>
          <a:p>
            <a:pPr eaLnBrk="1" hangingPunct="1"/>
            <a:r>
              <a:rPr lang="sk-SK" smtClean="0"/>
              <a:t> Viac ako 3 znaky (3-6 znakov): </a:t>
            </a:r>
            <a:r>
              <a:rPr lang="sk-SK" b="1" smtClean="0"/>
              <a:t>malígny GCT</a:t>
            </a:r>
            <a:endParaRPr lang="sk-SK" b="1" smtClean="0">
              <a:latin typeface="Arial" charset="0"/>
            </a:endParaRPr>
          </a:p>
          <a:p>
            <a:pPr eaLnBrk="1" hangingPunct="1"/>
            <a:r>
              <a:rPr lang="sk-SK" smtClean="0">
                <a:latin typeface="Arial" charset="0"/>
              </a:rPr>
              <a:t>Cca 40% riziko úmrtia</a:t>
            </a:r>
          </a:p>
          <a:p>
            <a:pPr eaLnBrk="1" hangingPunct="1"/>
            <a:endParaRPr lang="sk-SK" smtClean="0"/>
          </a:p>
          <a:p>
            <a:pPr eaLnBrk="1" hangingPunct="1"/>
            <a:r>
              <a:rPr lang="sk-SK" smtClean="0"/>
              <a:t>Menej ako 3 znaky (1-2 znaky): </a:t>
            </a:r>
            <a:r>
              <a:rPr lang="sk-SK" b="1" smtClean="0"/>
              <a:t>atypický GCT</a:t>
            </a:r>
            <a:endParaRPr lang="sk-SK" b="1" smtClean="0">
              <a:latin typeface="Arial" charset="0"/>
            </a:endParaRPr>
          </a:p>
          <a:p>
            <a:pPr eaLnBrk="1" hangingPunct="1"/>
            <a:r>
              <a:rPr lang="sk-SK" smtClean="0">
                <a:latin typeface="Arial" charset="0"/>
              </a:rPr>
              <a:t>Excelentná prognóza</a:t>
            </a:r>
          </a:p>
          <a:p>
            <a:pPr eaLnBrk="1" hangingPunct="1"/>
            <a:endParaRPr lang="sk-SK" smtClean="0"/>
          </a:p>
          <a:p>
            <a:pPr eaLnBrk="1" hangingPunct="1"/>
            <a:r>
              <a:rPr lang="sk-SK" smtClean="0"/>
              <a:t>Malígny GCT: popísaných menej ako 100 prípadov (všetky lokality)</a:t>
            </a:r>
          </a:p>
          <a:p>
            <a:pPr eaLnBrk="1" hangingPunct="1"/>
            <a:endParaRPr lang="sk-SK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Malígny GCT prsníka</a:t>
            </a:r>
          </a:p>
        </p:txBody>
      </p:sp>
      <p:sp>
        <p:nvSpPr>
          <p:cNvPr id="5427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b="1" smtClean="0">
                <a:latin typeface="Arial" charset="0"/>
              </a:rPr>
              <a:t>Histologické črty</a:t>
            </a:r>
          </a:p>
          <a:p>
            <a:pPr eaLnBrk="1" hangingPunct="1"/>
            <a:r>
              <a:rPr lang="sk-SK" smtClean="0">
                <a:latin typeface="Arial" charset="0"/>
              </a:rPr>
              <a:t>Veľkosť &gt; 5cm</a:t>
            </a:r>
          </a:p>
          <a:p>
            <a:pPr eaLnBrk="1" hangingPunct="1"/>
            <a:r>
              <a:rPr lang="sk-SK" smtClean="0">
                <a:latin typeface="Arial" charset="0"/>
              </a:rPr>
              <a:t>Včasná rekurencia (často predchádza MTS)</a:t>
            </a:r>
          </a:p>
          <a:p>
            <a:pPr eaLnBrk="1" hangingPunct="1"/>
            <a:r>
              <a:rPr lang="sk-SK" smtClean="0">
                <a:latin typeface="Arial" charset="0"/>
              </a:rPr>
              <a:t>Hlboko situované lézie</a:t>
            </a:r>
          </a:p>
          <a:p>
            <a:pPr eaLnBrk="1" hangingPunct="1"/>
            <a:r>
              <a:rPr lang="sk-SK" smtClean="0">
                <a:latin typeface="Arial" charset="0"/>
              </a:rPr>
              <a:t>Vyšší vek (&gt;50 rokov)</a:t>
            </a:r>
          </a:p>
          <a:p>
            <a:pPr eaLnBrk="1" hangingPunct="1"/>
            <a:r>
              <a:rPr lang="cs-CZ" smtClean="0"/>
              <a:t>„The only truly reliable measure of malignancy in a breast granular cell tumor would be evidence of metastasis „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smtClean="0"/>
          </a:p>
          <a:p>
            <a:pPr eaLnBrk="1" hangingPunct="1"/>
            <a:endParaRPr lang="sk-SK" smtClean="0"/>
          </a:p>
          <a:p>
            <a:pPr algn="ctr" eaLnBrk="1" hangingPunct="1">
              <a:buFont typeface="Arial" charset="0"/>
              <a:buNone/>
            </a:pPr>
            <a:r>
              <a:rPr lang="sk-SK" sz="5400" b="1" smtClean="0"/>
              <a:t>Ďakujeme za pozornosť</a:t>
            </a:r>
            <a:endParaRPr lang="cs-CZ" sz="5400" b="1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sz="3600" b="1" smtClean="0"/>
              <a:t>Rýchla peroperačná biopsia:</a:t>
            </a:r>
          </a:p>
          <a:p>
            <a:pPr eaLnBrk="1" hangingPunct="1">
              <a:buFont typeface="Arial" charset="0"/>
              <a:buNone/>
            </a:pPr>
            <a:endParaRPr lang="sk-SK" sz="3600" b="1" smtClean="0"/>
          </a:p>
          <a:p>
            <a:pPr eaLnBrk="1" hangingPunct="1"/>
            <a:r>
              <a:rPr lang="sk-SK" sz="3600" smtClean="0"/>
              <a:t>Benígny mezenchýmový novotvar (granular cell tumor, myofibroblastoma?) odkaz na definitívnu biopsiu.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4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k-SK" smtClean="0"/>
          </a:p>
          <a:p>
            <a:pPr eaLnBrk="1" hangingPunct="1"/>
            <a:endParaRPr lang="sk-SK" smtClean="0"/>
          </a:p>
          <a:p>
            <a:pPr algn="ctr" eaLnBrk="1" hangingPunct="1">
              <a:buFont typeface="Arial" charset="0"/>
              <a:buNone/>
            </a:pPr>
            <a:r>
              <a:rPr lang="sk-SK" sz="8000" b="1" smtClean="0"/>
              <a:t>Definitívna biopsia</a:t>
            </a:r>
          </a:p>
          <a:p>
            <a:pPr eaLnBrk="1" hangingPunct="1"/>
            <a:endParaRPr lang="sk-SK" smtClean="0"/>
          </a:p>
          <a:p>
            <a:pPr eaLnBrk="1" hangingPunct="1"/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58" name="Picture 2" descr="C:\Users\user\Desktop\prednášky atd\granular cell tumor breast\HE 10x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2" name="Picture 2" descr="C:\Users\user\Desktop\prednášky atd\granular cell tumor breast\HE20x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6" name="Picture 2" descr="C:\Users\user\Desktop\prednášky atd\granular cell tumor breast\HE 20x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502</Words>
  <Application>Microsoft Office PowerPoint</Application>
  <PresentationFormat>Prezentácia na obrazovke (4:3)</PresentationFormat>
  <Paragraphs>159</Paragraphs>
  <Slides>42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Šablóna návrhu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46" baseType="lpstr">
      <vt:lpstr>Arial</vt:lpstr>
      <vt:lpstr>Calibri</vt:lpstr>
      <vt:lpstr>Tahoma</vt:lpstr>
      <vt:lpstr>Motív Office</vt:lpstr>
      <vt:lpstr>Snímka 1</vt:lpstr>
      <vt:lpstr>Snímka 2</vt:lpstr>
      <vt:lpstr>Snímka 3</vt:lpstr>
      <vt:lpstr>Rýchla peroperačná biopsia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IMUNOFENOTYP</vt:lpstr>
      <vt:lpstr>Snímka 28</vt:lpstr>
      <vt:lpstr>Snímka 29</vt:lpstr>
      <vt:lpstr>GCT</vt:lpstr>
      <vt:lpstr>GCT prsníka</vt:lpstr>
      <vt:lpstr>Mikroskopický obraz</vt:lpstr>
      <vt:lpstr>Mikroskopický obraz</vt:lpstr>
      <vt:lpstr>Imunofenotyp</vt:lpstr>
      <vt:lpstr>  Imunofenotyp    </vt:lpstr>
      <vt:lpstr>Elektrónová mikroskopia</vt:lpstr>
      <vt:lpstr>Imunofenotyp prezentovaného prípadu</vt:lpstr>
      <vt:lpstr>Diferenciálna diagnóza GCT prsníka</vt:lpstr>
      <vt:lpstr>Malígny GCT</vt:lpstr>
      <vt:lpstr>Malígny GCT</vt:lpstr>
      <vt:lpstr>Malígny GCT prsníka</vt:lpstr>
      <vt:lpstr>Snímka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user</dc:creator>
  <cp:lastModifiedBy>bohus</cp:lastModifiedBy>
  <cp:revision>30</cp:revision>
  <dcterms:created xsi:type="dcterms:W3CDTF">2011-09-16T17:45:49Z</dcterms:created>
  <dcterms:modified xsi:type="dcterms:W3CDTF">2011-10-23T18:12:09Z</dcterms:modified>
</cp:coreProperties>
</file>