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2" r:id="rId3"/>
    <p:sldId id="343" r:id="rId4"/>
    <p:sldId id="347" r:id="rId5"/>
    <p:sldId id="346" r:id="rId6"/>
    <p:sldId id="345" r:id="rId7"/>
    <p:sldId id="342" r:id="rId8"/>
    <p:sldId id="335" r:id="rId9"/>
    <p:sldId id="385" r:id="rId10"/>
    <p:sldId id="392" r:id="rId11"/>
    <p:sldId id="350" r:id="rId12"/>
    <p:sldId id="351" r:id="rId13"/>
    <p:sldId id="352" r:id="rId14"/>
    <p:sldId id="354" r:id="rId15"/>
    <p:sldId id="356" r:id="rId16"/>
    <p:sldId id="357" r:id="rId17"/>
    <p:sldId id="358" r:id="rId18"/>
    <p:sldId id="397" r:id="rId19"/>
    <p:sldId id="388" r:id="rId20"/>
    <p:sldId id="404" r:id="rId21"/>
    <p:sldId id="407" r:id="rId22"/>
    <p:sldId id="411" r:id="rId23"/>
    <p:sldId id="408" r:id="rId24"/>
    <p:sldId id="409" r:id="rId25"/>
    <p:sldId id="410" r:id="rId26"/>
    <p:sldId id="414" r:id="rId27"/>
    <p:sldId id="360" r:id="rId28"/>
    <p:sldId id="398" r:id="rId29"/>
    <p:sldId id="260" r:id="rId30"/>
    <p:sldId id="403" r:id="rId31"/>
    <p:sldId id="261" r:id="rId32"/>
    <p:sldId id="323" r:id="rId33"/>
    <p:sldId id="399" r:id="rId34"/>
    <p:sldId id="400" r:id="rId35"/>
    <p:sldId id="401" r:id="rId36"/>
    <p:sldId id="418" r:id="rId37"/>
    <p:sldId id="330" r:id="rId38"/>
    <p:sldId id="382" r:id="rId39"/>
    <p:sldId id="329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574" autoAdjust="0"/>
  </p:normalViewPr>
  <p:slideViewPr>
    <p:cSldViewPr>
      <p:cViewPr>
        <p:scale>
          <a:sx n="50" d="100"/>
          <a:sy n="50" d="100"/>
        </p:scale>
        <p:origin x="-821" y="-3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4349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88704-174B-4DE9-A503-2487BF6F174E}" type="datetimeFigureOut">
              <a:rPr lang="cs-CZ" smtClean="0"/>
              <a:pPr/>
              <a:t>29.3.2014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53908-D739-48DF-BCCA-C377A2726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kkajo@ousa.sk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24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png"/><Relationship Id="rId7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24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4.pn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463031"/>
            <a:ext cx="7772400" cy="1470025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prípad</a:t>
            </a:r>
            <a:r>
              <a:rPr lang="cs-CZ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SD-IAP No.508*</a:t>
            </a:r>
            <a:endParaRPr lang="cs-CZ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4124672"/>
            <a:ext cx="7088832" cy="1752600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Karol Kajo</a:t>
            </a:r>
          </a:p>
          <a:p>
            <a:r>
              <a:rPr lang="cs-CZ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Ústav </a:t>
            </a:r>
            <a:r>
              <a:rPr lang="cs-CZ" sz="2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patológie</a:t>
            </a:r>
            <a:r>
              <a:rPr lang="cs-CZ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SZU a OÚSA, s.r.o.</a:t>
            </a:r>
          </a:p>
          <a:p>
            <a:r>
              <a:rPr lang="cs-CZ" sz="2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"/>
              </a:rPr>
              <a:t>kkajo</a:t>
            </a:r>
            <a:r>
              <a:rPr lang="cs-CZ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"/>
              </a:rPr>
              <a:t>@</a:t>
            </a:r>
            <a:r>
              <a:rPr lang="cs-CZ" sz="2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"/>
              </a:rPr>
              <a:t>ousa.sk</a:t>
            </a:r>
            <a:endParaRPr lang="cs-CZ" sz="2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cs-CZ" sz="2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cs-CZ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* </a:t>
            </a:r>
            <a:r>
              <a:rPr lang="cs-CZ" sz="2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prípad</a:t>
            </a:r>
            <a:r>
              <a:rPr lang="cs-CZ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je z registra </a:t>
            </a:r>
            <a:r>
              <a:rPr lang="cs-CZ" sz="2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Patológia</a:t>
            </a:r>
            <a:r>
              <a:rPr lang="cs-CZ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s.r.o. Banská Bystrica  </a:t>
            </a:r>
            <a:endParaRPr lang="cs-CZ" sz="2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Obdélník 1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9078" y="188640"/>
            <a:ext cx="381541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88816"/>
            <a:ext cx="151216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Obrázek 10" descr="Log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0"/>
            <a:ext cx="1584175" cy="15841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sahu 10" descr="ame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7128792" cy="5366701"/>
          </a:xfrm>
          <a:ln>
            <a:solidFill>
              <a:srgbClr val="002060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3"/>
          <p:cNvSpPr txBox="1"/>
          <p:nvPr/>
        </p:nvSpPr>
        <p:spPr>
          <a:xfrm>
            <a:off x="1403648" y="332656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HISTOLOGICKÝ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BlokTextu 8"/>
          <p:cNvSpPr txBox="1"/>
          <p:nvPr/>
        </p:nvSpPr>
        <p:spPr>
          <a:xfrm>
            <a:off x="6444208" y="3502749"/>
            <a:ext cx="2376264" cy="92333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nodularita</a:t>
            </a:r>
            <a:endParaRPr lang="sk-SK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regresívne zmeny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pseudoinvazívne</a:t>
            </a:r>
            <a:r>
              <a:rPr lang="sk-SK" dirty="0" smtClean="0">
                <a:solidFill>
                  <a:schemeClr val="bg1"/>
                </a:solidFill>
              </a:rPr>
              <a:t> črty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2" name="Voľná forma 11"/>
          <p:cNvSpPr/>
          <p:nvPr/>
        </p:nvSpPr>
        <p:spPr>
          <a:xfrm>
            <a:off x="192408" y="1360449"/>
            <a:ext cx="1814812" cy="4866921"/>
          </a:xfrm>
          <a:custGeom>
            <a:avLst/>
            <a:gdLst>
              <a:gd name="connsiteX0" fmla="*/ 1446821 w 1814812"/>
              <a:gd name="connsiteY0" fmla="*/ 0 h 4866921"/>
              <a:gd name="connsiteX1" fmla="*/ 1480275 w 1814812"/>
              <a:gd name="connsiteY1" fmla="*/ 66907 h 4866921"/>
              <a:gd name="connsiteX2" fmla="*/ 1502577 w 1814812"/>
              <a:gd name="connsiteY2" fmla="*/ 89210 h 4866921"/>
              <a:gd name="connsiteX3" fmla="*/ 1547182 w 1814812"/>
              <a:gd name="connsiteY3" fmla="*/ 144966 h 4866921"/>
              <a:gd name="connsiteX4" fmla="*/ 1591787 w 1814812"/>
              <a:gd name="connsiteY4" fmla="*/ 256478 h 4866921"/>
              <a:gd name="connsiteX5" fmla="*/ 1614090 w 1814812"/>
              <a:gd name="connsiteY5" fmla="*/ 312234 h 4866921"/>
              <a:gd name="connsiteX6" fmla="*/ 1714451 w 1814812"/>
              <a:gd name="connsiteY6" fmla="*/ 434897 h 4866921"/>
              <a:gd name="connsiteX7" fmla="*/ 1747904 w 1814812"/>
              <a:gd name="connsiteY7" fmla="*/ 501805 h 4866921"/>
              <a:gd name="connsiteX8" fmla="*/ 1781358 w 1814812"/>
              <a:gd name="connsiteY8" fmla="*/ 613317 h 4866921"/>
              <a:gd name="connsiteX9" fmla="*/ 1803660 w 1814812"/>
              <a:gd name="connsiteY9" fmla="*/ 657922 h 4866921"/>
              <a:gd name="connsiteX10" fmla="*/ 1814812 w 1814812"/>
              <a:gd name="connsiteY10" fmla="*/ 691375 h 4866921"/>
              <a:gd name="connsiteX11" fmla="*/ 1803660 w 1814812"/>
              <a:gd name="connsiteY11" fmla="*/ 1761892 h 4866921"/>
              <a:gd name="connsiteX12" fmla="*/ 1781358 w 1814812"/>
              <a:gd name="connsiteY12" fmla="*/ 1884556 h 4866921"/>
              <a:gd name="connsiteX13" fmla="*/ 1770207 w 1814812"/>
              <a:gd name="connsiteY13" fmla="*/ 1940312 h 4866921"/>
              <a:gd name="connsiteX14" fmla="*/ 1747904 w 1814812"/>
              <a:gd name="connsiteY14" fmla="*/ 2029522 h 4866921"/>
              <a:gd name="connsiteX15" fmla="*/ 1736753 w 1814812"/>
              <a:gd name="connsiteY15" fmla="*/ 2129883 h 4866921"/>
              <a:gd name="connsiteX16" fmla="*/ 1725602 w 1814812"/>
              <a:gd name="connsiteY16" fmla="*/ 2163336 h 4866921"/>
              <a:gd name="connsiteX17" fmla="*/ 1714451 w 1814812"/>
              <a:gd name="connsiteY17" fmla="*/ 2207941 h 4866921"/>
              <a:gd name="connsiteX18" fmla="*/ 1692148 w 1814812"/>
              <a:gd name="connsiteY18" fmla="*/ 2341756 h 4866921"/>
              <a:gd name="connsiteX19" fmla="*/ 1680997 w 1814812"/>
              <a:gd name="connsiteY19" fmla="*/ 2475571 h 4866921"/>
              <a:gd name="connsiteX20" fmla="*/ 1669846 w 1814812"/>
              <a:gd name="connsiteY20" fmla="*/ 2520175 h 4866921"/>
              <a:gd name="connsiteX21" fmla="*/ 1658694 w 1814812"/>
              <a:gd name="connsiteY21" fmla="*/ 2575931 h 4866921"/>
              <a:gd name="connsiteX22" fmla="*/ 1614090 w 1814812"/>
              <a:gd name="connsiteY22" fmla="*/ 2687444 h 4866921"/>
              <a:gd name="connsiteX23" fmla="*/ 1580636 w 1814812"/>
              <a:gd name="connsiteY23" fmla="*/ 2787805 h 4866921"/>
              <a:gd name="connsiteX24" fmla="*/ 1569485 w 1814812"/>
              <a:gd name="connsiteY24" fmla="*/ 2821258 h 4866921"/>
              <a:gd name="connsiteX25" fmla="*/ 1547182 w 1814812"/>
              <a:gd name="connsiteY25" fmla="*/ 2865863 h 4866921"/>
              <a:gd name="connsiteX26" fmla="*/ 1536031 w 1814812"/>
              <a:gd name="connsiteY26" fmla="*/ 2899317 h 4866921"/>
              <a:gd name="connsiteX27" fmla="*/ 1513729 w 1814812"/>
              <a:gd name="connsiteY27" fmla="*/ 2932771 h 4866921"/>
              <a:gd name="connsiteX28" fmla="*/ 1491426 w 1814812"/>
              <a:gd name="connsiteY28" fmla="*/ 2988527 h 4866921"/>
              <a:gd name="connsiteX29" fmla="*/ 1480275 w 1814812"/>
              <a:gd name="connsiteY29" fmla="*/ 3033131 h 4866921"/>
              <a:gd name="connsiteX30" fmla="*/ 1435670 w 1814812"/>
              <a:gd name="connsiteY30" fmla="*/ 3100039 h 4866921"/>
              <a:gd name="connsiteX31" fmla="*/ 1413368 w 1814812"/>
              <a:gd name="connsiteY31" fmla="*/ 3133492 h 4866921"/>
              <a:gd name="connsiteX32" fmla="*/ 1379914 w 1814812"/>
              <a:gd name="connsiteY32" fmla="*/ 3222702 h 4866921"/>
              <a:gd name="connsiteX33" fmla="*/ 1368763 w 1814812"/>
              <a:gd name="connsiteY33" fmla="*/ 3256156 h 4866921"/>
              <a:gd name="connsiteX34" fmla="*/ 1357612 w 1814812"/>
              <a:gd name="connsiteY34" fmla="*/ 3300761 h 4866921"/>
              <a:gd name="connsiteX35" fmla="*/ 1335309 w 1814812"/>
              <a:gd name="connsiteY35" fmla="*/ 3334214 h 4866921"/>
              <a:gd name="connsiteX36" fmla="*/ 1301855 w 1814812"/>
              <a:gd name="connsiteY36" fmla="*/ 3389971 h 4866921"/>
              <a:gd name="connsiteX37" fmla="*/ 1268402 w 1814812"/>
              <a:gd name="connsiteY37" fmla="*/ 3445727 h 4866921"/>
              <a:gd name="connsiteX38" fmla="*/ 1212646 w 1814812"/>
              <a:gd name="connsiteY38" fmla="*/ 3546088 h 4866921"/>
              <a:gd name="connsiteX39" fmla="*/ 1190343 w 1814812"/>
              <a:gd name="connsiteY39" fmla="*/ 3579541 h 4866921"/>
              <a:gd name="connsiteX40" fmla="*/ 1156890 w 1814812"/>
              <a:gd name="connsiteY40" fmla="*/ 3646449 h 4866921"/>
              <a:gd name="connsiteX41" fmla="*/ 1145738 w 1814812"/>
              <a:gd name="connsiteY41" fmla="*/ 3679902 h 4866921"/>
              <a:gd name="connsiteX42" fmla="*/ 1101133 w 1814812"/>
              <a:gd name="connsiteY42" fmla="*/ 3769112 h 4866921"/>
              <a:gd name="connsiteX43" fmla="*/ 1089982 w 1814812"/>
              <a:gd name="connsiteY43" fmla="*/ 3802566 h 4866921"/>
              <a:gd name="connsiteX44" fmla="*/ 1011924 w 1814812"/>
              <a:gd name="connsiteY44" fmla="*/ 3891775 h 4866921"/>
              <a:gd name="connsiteX45" fmla="*/ 989621 w 1814812"/>
              <a:gd name="connsiteY45" fmla="*/ 3914078 h 4866921"/>
              <a:gd name="connsiteX46" fmla="*/ 945016 w 1814812"/>
              <a:gd name="connsiteY46" fmla="*/ 3992136 h 4866921"/>
              <a:gd name="connsiteX47" fmla="*/ 855807 w 1814812"/>
              <a:gd name="connsiteY47" fmla="*/ 4070195 h 4866921"/>
              <a:gd name="connsiteX48" fmla="*/ 833504 w 1814812"/>
              <a:gd name="connsiteY48" fmla="*/ 4103649 h 4866921"/>
              <a:gd name="connsiteX49" fmla="*/ 811202 w 1814812"/>
              <a:gd name="connsiteY49" fmla="*/ 4148253 h 4866921"/>
              <a:gd name="connsiteX50" fmla="*/ 788899 w 1814812"/>
              <a:gd name="connsiteY50" fmla="*/ 4170556 h 4866921"/>
              <a:gd name="connsiteX51" fmla="*/ 733143 w 1814812"/>
              <a:gd name="connsiteY51" fmla="*/ 4237463 h 4866921"/>
              <a:gd name="connsiteX52" fmla="*/ 699690 w 1814812"/>
              <a:gd name="connsiteY52" fmla="*/ 4304371 h 4866921"/>
              <a:gd name="connsiteX53" fmla="*/ 677387 w 1814812"/>
              <a:gd name="connsiteY53" fmla="*/ 4326673 h 4866921"/>
              <a:gd name="connsiteX54" fmla="*/ 655085 w 1814812"/>
              <a:gd name="connsiteY54" fmla="*/ 4360127 h 4866921"/>
              <a:gd name="connsiteX55" fmla="*/ 599329 w 1814812"/>
              <a:gd name="connsiteY55" fmla="*/ 4404731 h 4866921"/>
              <a:gd name="connsiteX56" fmla="*/ 543572 w 1814812"/>
              <a:gd name="connsiteY56" fmla="*/ 4438185 h 4866921"/>
              <a:gd name="connsiteX57" fmla="*/ 476665 w 1814812"/>
              <a:gd name="connsiteY57" fmla="*/ 4482790 h 4866921"/>
              <a:gd name="connsiteX58" fmla="*/ 443212 w 1814812"/>
              <a:gd name="connsiteY58" fmla="*/ 4516244 h 4866921"/>
              <a:gd name="connsiteX59" fmla="*/ 409758 w 1814812"/>
              <a:gd name="connsiteY59" fmla="*/ 4538546 h 4866921"/>
              <a:gd name="connsiteX60" fmla="*/ 387455 w 1814812"/>
              <a:gd name="connsiteY60" fmla="*/ 4560849 h 4866921"/>
              <a:gd name="connsiteX61" fmla="*/ 342851 w 1814812"/>
              <a:gd name="connsiteY61" fmla="*/ 4583151 h 4866921"/>
              <a:gd name="connsiteX62" fmla="*/ 298246 w 1814812"/>
              <a:gd name="connsiteY62" fmla="*/ 4627756 h 4866921"/>
              <a:gd name="connsiteX63" fmla="*/ 275943 w 1814812"/>
              <a:gd name="connsiteY63" fmla="*/ 4650058 h 4866921"/>
              <a:gd name="connsiteX64" fmla="*/ 242490 w 1814812"/>
              <a:gd name="connsiteY64" fmla="*/ 4672361 h 4866921"/>
              <a:gd name="connsiteX65" fmla="*/ 175582 w 1814812"/>
              <a:gd name="connsiteY65" fmla="*/ 4750419 h 4866921"/>
              <a:gd name="connsiteX66" fmla="*/ 119826 w 1814812"/>
              <a:gd name="connsiteY66" fmla="*/ 4795024 h 4866921"/>
              <a:gd name="connsiteX67" fmla="*/ 86372 w 1814812"/>
              <a:gd name="connsiteY67" fmla="*/ 4806175 h 4866921"/>
              <a:gd name="connsiteX68" fmla="*/ 64070 w 1814812"/>
              <a:gd name="connsiteY68" fmla="*/ 4828478 h 4866921"/>
              <a:gd name="connsiteX69" fmla="*/ 19465 w 1814812"/>
              <a:gd name="connsiteY69" fmla="*/ 4850780 h 486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814812" h="4866921">
                <a:moveTo>
                  <a:pt x="1446821" y="0"/>
                </a:moveTo>
                <a:cubicBezTo>
                  <a:pt x="1458599" y="35335"/>
                  <a:pt x="1455569" y="36024"/>
                  <a:pt x="1480275" y="66907"/>
                </a:cubicBezTo>
                <a:cubicBezTo>
                  <a:pt x="1486843" y="75117"/>
                  <a:pt x="1496009" y="81000"/>
                  <a:pt x="1502577" y="89210"/>
                </a:cubicBezTo>
                <a:cubicBezTo>
                  <a:pt x="1558846" y="159546"/>
                  <a:pt x="1493333" y="91115"/>
                  <a:pt x="1547182" y="144966"/>
                </a:cubicBezTo>
                <a:cubicBezTo>
                  <a:pt x="1590210" y="274045"/>
                  <a:pt x="1548034" y="158035"/>
                  <a:pt x="1591787" y="256478"/>
                </a:cubicBezTo>
                <a:cubicBezTo>
                  <a:pt x="1599917" y="274770"/>
                  <a:pt x="1603599" y="295186"/>
                  <a:pt x="1614090" y="312234"/>
                </a:cubicBezTo>
                <a:cubicBezTo>
                  <a:pt x="1654823" y="378425"/>
                  <a:pt x="1669832" y="390279"/>
                  <a:pt x="1714451" y="434897"/>
                </a:cubicBezTo>
                <a:cubicBezTo>
                  <a:pt x="1755114" y="556889"/>
                  <a:pt x="1690265" y="372119"/>
                  <a:pt x="1747904" y="501805"/>
                </a:cubicBezTo>
                <a:cubicBezTo>
                  <a:pt x="1808908" y="639064"/>
                  <a:pt x="1742435" y="509519"/>
                  <a:pt x="1781358" y="613317"/>
                </a:cubicBezTo>
                <a:cubicBezTo>
                  <a:pt x="1787195" y="628882"/>
                  <a:pt x="1797112" y="642643"/>
                  <a:pt x="1803660" y="657922"/>
                </a:cubicBezTo>
                <a:cubicBezTo>
                  <a:pt x="1808290" y="668726"/>
                  <a:pt x="1811095" y="680224"/>
                  <a:pt x="1814812" y="691375"/>
                </a:cubicBezTo>
                <a:cubicBezTo>
                  <a:pt x="1811095" y="1048214"/>
                  <a:pt x="1810588" y="1405101"/>
                  <a:pt x="1803660" y="1761892"/>
                </a:cubicBezTo>
                <a:cubicBezTo>
                  <a:pt x="1802632" y="1814844"/>
                  <a:pt x="1791717" y="1837938"/>
                  <a:pt x="1781358" y="1884556"/>
                </a:cubicBezTo>
                <a:cubicBezTo>
                  <a:pt x="1777247" y="1903058"/>
                  <a:pt x="1774469" y="1921844"/>
                  <a:pt x="1770207" y="1940312"/>
                </a:cubicBezTo>
                <a:cubicBezTo>
                  <a:pt x="1763315" y="1970179"/>
                  <a:pt x="1747904" y="2029522"/>
                  <a:pt x="1747904" y="2029522"/>
                </a:cubicBezTo>
                <a:cubicBezTo>
                  <a:pt x="1744187" y="2062976"/>
                  <a:pt x="1742287" y="2096681"/>
                  <a:pt x="1736753" y="2129883"/>
                </a:cubicBezTo>
                <a:cubicBezTo>
                  <a:pt x="1734821" y="2141477"/>
                  <a:pt x="1728831" y="2152034"/>
                  <a:pt x="1725602" y="2163336"/>
                </a:cubicBezTo>
                <a:cubicBezTo>
                  <a:pt x="1721392" y="2178072"/>
                  <a:pt x="1717275" y="2192878"/>
                  <a:pt x="1714451" y="2207941"/>
                </a:cubicBezTo>
                <a:cubicBezTo>
                  <a:pt x="1706117" y="2252387"/>
                  <a:pt x="1699582" y="2297151"/>
                  <a:pt x="1692148" y="2341756"/>
                </a:cubicBezTo>
                <a:cubicBezTo>
                  <a:pt x="1688431" y="2386361"/>
                  <a:pt x="1686549" y="2431157"/>
                  <a:pt x="1680997" y="2475571"/>
                </a:cubicBezTo>
                <a:cubicBezTo>
                  <a:pt x="1679096" y="2490778"/>
                  <a:pt x="1673171" y="2505214"/>
                  <a:pt x="1669846" y="2520175"/>
                </a:cubicBezTo>
                <a:cubicBezTo>
                  <a:pt x="1665734" y="2538677"/>
                  <a:pt x="1662956" y="2557463"/>
                  <a:pt x="1658694" y="2575931"/>
                </a:cubicBezTo>
                <a:cubicBezTo>
                  <a:pt x="1636326" y="2672856"/>
                  <a:pt x="1657214" y="2644319"/>
                  <a:pt x="1614090" y="2687444"/>
                </a:cubicBezTo>
                <a:cubicBezTo>
                  <a:pt x="1595403" y="2762186"/>
                  <a:pt x="1612130" y="2703821"/>
                  <a:pt x="1580636" y="2787805"/>
                </a:cubicBezTo>
                <a:cubicBezTo>
                  <a:pt x="1576509" y="2798811"/>
                  <a:pt x="1574115" y="2810454"/>
                  <a:pt x="1569485" y="2821258"/>
                </a:cubicBezTo>
                <a:cubicBezTo>
                  <a:pt x="1562937" y="2836537"/>
                  <a:pt x="1553730" y="2850584"/>
                  <a:pt x="1547182" y="2865863"/>
                </a:cubicBezTo>
                <a:cubicBezTo>
                  <a:pt x="1542552" y="2876667"/>
                  <a:pt x="1541288" y="2888803"/>
                  <a:pt x="1536031" y="2899317"/>
                </a:cubicBezTo>
                <a:cubicBezTo>
                  <a:pt x="1530038" y="2911304"/>
                  <a:pt x="1519723" y="2920784"/>
                  <a:pt x="1513729" y="2932771"/>
                </a:cubicBezTo>
                <a:cubicBezTo>
                  <a:pt x="1504777" y="2950675"/>
                  <a:pt x="1497756" y="2969537"/>
                  <a:pt x="1491426" y="2988527"/>
                </a:cubicBezTo>
                <a:cubicBezTo>
                  <a:pt x="1486580" y="3003066"/>
                  <a:pt x="1487129" y="3019423"/>
                  <a:pt x="1480275" y="3033131"/>
                </a:cubicBezTo>
                <a:cubicBezTo>
                  <a:pt x="1468288" y="3057106"/>
                  <a:pt x="1450538" y="3077736"/>
                  <a:pt x="1435670" y="3100039"/>
                </a:cubicBezTo>
                <a:cubicBezTo>
                  <a:pt x="1428236" y="3111190"/>
                  <a:pt x="1417606" y="3120778"/>
                  <a:pt x="1413368" y="3133492"/>
                </a:cubicBezTo>
                <a:cubicBezTo>
                  <a:pt x="1388049" y="3209443"/>
                  <a:pt x="1419926" y="3116001"/>
                  <a:pt x="1379914" y="3222702"/>
                </a:cubicBezTo>
                <a:cubicBezTo>
                  <a:pt x="1375787" y="3233708"/>
                  <a:pt x="1371992" y="3244854"/>
                  <a:pt x="1368763" y="3256156"/>
                </a:cubicBezTo>
                <a:cubicBezTo>
                  <a:pt x="1364553" y="3270892"/>
                  <a:pt x="1363649" y="3286674"/>
                  <a:pt x="1357612" y="3300761"/>
                </a:cubicBezTo>
                <a:cubicBezTo>
                  <a:pt x="1352333" y="3313079"/>
                  <a:pt x="1342743" y="3323063"/>
                  <a:pt x="1335309" y="3334214"/>
                </a:cubicBezTo>
                <a:cubicBezTo>
                  <a:pt x="1303721" y="3428979"/>
                  <a:pt x="1347775" y="3313438"/>
                  <a:pt x="1301855" y="3389971"/>
                </a:cubicBezTo>
                <a:cubicBezTo>
                  <a:pt x="1258425" y="3462354"/>
                  <a:pt x="1324914" y="3389213"/>
                  <a:pt x="1268402" y="3445727"/>
                </a:cubicBezTo>
                <a:cubicBezTo>
                  <a:pt x="1248775" y="3504608"/>
                  <a:pt x="1263770" y="3469403"/>
                  <a:pt x="1212646" y="3546088"/>
                </a:cubicBezTo>
                <a:lnTo>
                  <a:pt x="1190343" y="3579541"/>
                </a:lnTo>
                <a:cubicBezTo>
                  <a:pt x="1162318" y="3663619"/>
                  <a:pt x="1200119" y="3559992"/>
                  <a:pt x="1156890" y="3646449"/>
                </a:cubicBezTo>
                <a:cubicBezTo>
                  <a:pt x="1151633" y="3656962"/>
                  <a:pt x="1150602" y="3669201"/>
                  <a:pt x="1145738" y="3679902"/>
                </a:cubicBezTo>
                <a:cubicBezTo>
                  <a:pt x="1131980" y="3710168"/>
                  <a:pt x="1111646" y="3737571"/>
                  <a:pt x="1101133" y="3769112"/>
                </a:cubicBezTo>
                <a:cubicBezTo>
                  <a:pt x="1097416" y="3780263"/>
                  <a:pt x="1095239" y="3792052"/>
                  <a:pt x="1089982" y="3802566"/>
                </a:cubicBezTo>
                <a:cubicBezTo>
                  <a:pt x="1071542" y="3839447"/>
                  <a:pt x="1040989" y="3862710"/>
                  <a:pt x="1011924" y="3891775"/>
                </a:cubicBezTo>
                <a:lnTo>
                  <a:pt x="989621" y="3914078"/>
                </a:lnTo>
                <a:cubicBezTo>
                  <a:pt x="977614" y="3938092"/>
                  <a:pt x="963408" y="3971117"/>
                  <a:pt x="945016" y="3992136"/>
                </a:cubicBezTo>
                <a:cubicBezTo>
                  <a:pt x="899353" y="4044322"/>
                  <a:pt x="901151" y="4039965"/>
                  <a:pt x="855807" y="4070195"/>
                </a:cubicBezTo>
                <a:cubicBezTo>
                  <a:pt x="848373" y="4081346"/>
                  <a:pt x="840153" y="4092013"/>
                  <a:pt x="833504" y="4103649"/>
                </a:cubicBezTo>
                <a:cubicBezTo>
                  <a:pt x="825257" y="4118082"/>
                  <a:pt x="820423" y="4134422"/>
                  <a:pt x="811202" y="4148253"/>
                </a:cubicBezTo>
                <a:cubicBezTo>
                  <a:pt x="805370" y="4157001"/>
                  <a:pt x="795467" y="4162346"/>
                  <a:pt x="788899" y="4170556"/>
                </a:cubicBezTo>
                <a:cubicBezTo>
                  <a:pt x="726802" y="4248178"/>
                  <a:pt x="812607" y="4158002"/>
                  <a:pt x="733143" y="4237463"/>
                </a:cubicBezTo>
                <a:cubicBezTo>
                  <a:pt x="721366" y="4272796"/>
                  <a:pt x="724394" y="4273491"/>
                  <a:pt x="699690" y="4304371"/>
                </a:cubicBezTo>
                <a:cubicBezTo>
                  <a:pt x="693122" y="4312581"/>
                  <a:pt x="683955" y="4318463"/>
                  <a:pt x="677387" y="4326673"/>
                </a:cubicBezTo>
                <a:cubicBezTo>
                  <a:pt x="669015" y="4337138"/>
                  <a:pt x="663457" y="4349662"/>
                  <a:pt x="655085" y="4360127"/>
                </a:cubicBezTo>
                <a:cubicBezTo>
                  <a:pt x="631154" y="4390040"/>
                  <a:pt x="631524" y="4378975"/>
                  <a:pt x="599329" y="4404731"/>
                </a:cubicBezTo>
                <a:cubicBezTo>
                  <a:pt x="555594" y="4439719"/>
                  <a:pt x="601669" y="4418820"/>
                  <a:pt x="543572" y="4438185"/>
                </a:cubicBezTo>
                <a:cubicBezTo>
                  <a:pt x="483899" y="4497861"/>
                  <a:pt x="571177" y="4415281"/>
                  <a:pt x="476665" y="4482790"/>
                </a:cubicBezTo>
                <a:cubicBezTo>
                  <a:pt x="463832" y="4491956"/>
                  <a:pt x="455327" y="4506148"/>
                  <a:pt x="443212" y="4516244"/>
                </a:cubicBezTo>
                <a:cubicBezTo>
                  <a:pt x="432916" y="4524824"/>
                  <a:pt x="420223" y="4530174"/>
                  <a:pt x="409758" y="4538546"/>
                </a:cubicBezTo>
                <a:cubicBezTo>
                  <a:pt x="401548" y="4545114"/>
                  <a:pt x="396203" y="4555017"/>
                  <a:pt x="387455" y="4560849"/>
                </a:cubicBezTo>
                <a:cubicBezTo>
                  <a:pt x="373624" y="4570070"/>
                  <a:pt x="356149" y="4573177"/>
                  <a:pt x="342851" y="4583151"/>
                </a:cubicBezTo>
                <a:cubicBezTo>
                  <a:pt x="326029" y="4595767"/>
                  <a:pt x="313114" y="4612888"/>
                  <a:pt x="298246" y="4627756"/>
                </a:cubicBezTo>
                <a:cubicBezTo>
                  <a:pt x="290812" y="4635190"/>
                  <a:pt x="284691" y="4644226"/>
                  <a:pt x="275943" y="4650058"/>
                </a:cubicBezTo>
                <a:lnTo>
                  <a:pt x="242490" y="4672361"/>
                </a:lnTo>
                <a:cubicBezTo>
                  <a:pt x="208522" y="4723311"/>
                  <a:pt x="229665" y="4696335"/>
                  <a:pt x="175582" y="4750419"/>
                </a:cubicBezTo>
                <a:cubicBezTo>
                  <a:pt x="154836" y="4771165"/>
                  <a:pt x="147964" y="4780955"/>
                  <a:pt x="119826" y="4795024"/>
                </a:cubicBezTo>
                <a:cubicBezTo>
                  <a:pt x="109312" y="4800281"/>
                  <a:pt x="97523" y="4802458"/>
                  <a:pt x="86372" y="4806175"/>
                </a:cubicBezTo>
                <a:cubicBezTo>
                  <a:pt x="78938" y="4813609"/>
                  <a:pt x="73085" y="4823069"/>
                  <a:pt x="64070" y="4828478"/>
                </a:cubicBezTo>
                <a:cubicBezTo>
                  <a:pt x="0" y="4866921"/>
                  <a:pt x="50389" y="4819856"/>
                  <a:pt x="19465" y="4850780"/>
                </a:cubicBezTo>
              </a:path>
            </a:pathLst>
          </a:cu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Voľná forma 13"/>
          <p:cNvSpPr/>
          <p:nvPr/>
        </p:nvSpPr>
        <p:spPr>
          <a:xfrm>
            <a:off x="2375210" y="2500621"/>
            <a:ext cx="2241395" cy="2550881"/>
          </a:xfrm>
          <a:custGeom>
            <a:avLst/>
            <a:gdLst>
              <a:gd name="connsiteX0" fmla="*/ 501805 w 2241395"/>
              <a:gd name="connsiteY0" fmla="*/ 2283252 h 2550881"/>
              <a:gd name="connsiteX1" fmla="*/ 579863 w 2241395"/>
              <a:gd name="connsiteY1" fmla="*/ 2339008 h 2550881"/>
              <a:gd name="connsiteX2" fmla="*/ 602166 w 2241395"/>
              <a:gd name="connsiteY2" fmla="*/ 2361311 h 2550881"/>
              <a:gd name="connsiteX3" fmla="*/ 702527 w 2241395"/>
              <a:gd name="connsiteY3" fmla="*/ 2428218 h 2550881"/>
              <a:gd name="connsiteX4" fmla="*/ 769434 w 2241395"/>
              <a:gd name="connsiteY4" fmla="*/ 2450520 h 2550881"/>
              <a:gd name="connsiteX5" fmla="*/ 814039 w 2241395"/>
              <a:gd name="connsiteY5" fmla="*/ 2472823 h 2550881"/>
              <a:gd name="connsiteX6" fmla="*/ 880946 w 2241395"/>
              <a:gd name="connsiteY6" fmla="*/ 2517428 h 2550881"/>
              <a:gd name="connsiteX7" fmla="*/ 959005 w 2241395"/>
              <a:gd name="connsiteY7" fmla="*/ 2539730 h 2550881"/>
              <a:gd name="connsiteX8" fmla="*/ 1037063 w 2241395"/>
              <a:gd name="connsiteY8" fmla="*/ 2550881 h 2550881"/>
              <a:gd name="connsiteX9" fmla="*/ 1694985 w 2241395"/>
              <a:gd name="connsiteY9" fmla="*/ 2539730 h 2550881"/>
              <a:gd name="connsiteX10" fmla="*/ 1773044 w 2241395"/>
              <a:gd name="connsiteY10" fmla="*/ 2495125 h 2550881"/>
              <a:gd name="connsiteX11" fmla="*/ 1806497 w 2241395"/>
              <a:gd name="connsiteY11" fmla="*/ 2472823 h 2550881"/>
              <a:gd name="connsiteX12" fmla="*/ 1862253 w 2241395"/>
              <a:gd name="connsiteY12" fmla="*/ 2417067 h 2550881"/>
              <a:gd name="connsiteX13" fmla="*/ 1884556 w 2241395"/>
              <a:gd name="connsiteY13" fmla="*/ 2394764 h 2550881"/>
              <a:gd name="connsiteX14" fmla="*/ 1895707 w 2241395"/>
              <a:gd name="connsiteY14" fmla="*/ 2361311 h 2550881"/>
              <a:gd name="connsiteX15" fmla="*/ 1962614 w 2241395"/>
              <a:gd name="connsiteY15" fmla="*/ 2316706 h 2550881"/>
              <a:gd name="connsiteX16" fmla="*/ 1984917 w 2241395"/>
              <a:gd name="connsiteY16" fmla="*/ 2283252 h 2550881"/>
              <a:gd name="connsiteX17" fmla="*/ 2018370 w 2241395"/>
              <a:gd name="connsiteY17" fmla="*/ 2249799 h 2550881"/>
              <a:gd name="connsiteX18" fmla="*/ 2029522 w 2241395"/>
              <a:gd name="connsiteY18" fmla="*/ 2216345 h 2550881"/>
              <a:gd name="connsiteX19" fmla="*/ 2051824 w 2241395"/>
              <a:gd name="connsiteY19" fmla="*/ 2194042 h 2550881"/>
              <a:gd name="connsiteX20" fmla="*/ 2085278 w 2241395"/>
              <a:gd name="connsiteY20" fmla="*/ 2149438 h 2550881"/>
              <a:gd name="connsiteX21" fmla="*/ 2107580 w 2241395"/>
              <a:gd name="connsiteY21" fmla="*/ 2127135 h 2550881"/>
              <a:gd name="connsiteX22" fmla="*/ 2174488 w 2241395"/>
              <a:gd name="connsiteY22" fmla="*/ 2037925 h 2550881"/>
              <a:gd name="connsiteX23" fmla="*/ 2196790 w 2241395"/>
              <a:gd name="connsiteY23" fmla="*/ 1971018 h 2550881"/>
              <a:gd name="connsiteX24" fmla="*/ 2241395 w 2241395"/>
              <a:gd name="connsiteY24" fmla="*/ 1870657 h 2550881"/>
              <a:gd name="connsiteX25" fmla="*/ 2230244 w 2241395"/>
              <a:gd name="connsiteY25" fmla="*/ 1357701 h 2550881"/>
              <a:gd name="connsiteX26" fmla="*/ 2207941 w 2241395"/>
              <a:gd name="connsiteY26" fmla="*/ 1290794 h 2550881"/>
              <a:gd name="connsiteX27" fmla="*/ 2185639 w 2241395"/>
              <a:gd name="connsiteY27" fmla="*/ 1212735 h 2550881"/>
              <a:gd name="connsiteX28" fmla="*/ 2174488 w 2241395"/>
              <a:gd name="connsiteY28" fmla="*/ 1168130 h 2550881"/>
              <a:gd name="connsiteX29" fmla="*/ 2163336 w 2241395"/>
              <a:gd name="connsiteY29" fmla="*/ 1134677 h 2550881"/>
              <a:gd name="connsiteX30" fmla="*/ 2152185 w 2241395"/>
              <a:gd name="connsiteY30" fmla="*/ 1078920 h 2550881"/>
              <a:gd name="connsiteX31" fmla="*/ 2107580 w 2241395"/>
              <a:gd name="connsiteY31" fmla="*/ 1012013 h 2550881"/>
              <a:gd name="connsiteX32" fmla="*/ 2062975 w 2241395"/>
              <a:gd name="connsiteY32" fmla="*/ 911652 h 2550881"/>
              <a:gd name="connsiteX33" fmla="*/ 2051824 w 2241395"/>
              <a:gd name="connsiteY33" fmla="*/ 878199 h 2550881"/>
              <a:gd name="connsiteX34" fmla="*/ 2007219 w 2241395"/>
              <a:gd name="connsiteY34" fmla="*/ 811291 h 2550881"/>
              <a:gd name="connsiteX35" fmla="*/ 1996068 w 2241395"/>
              <a:gd name="connsiteY35" fmla="*/ 777838 h 2550881"/>
              <a:gd name="connsiteX36" fmla="*/ 1973766 w 2241395"/>
              <a:gd name="connsiteY36" fmla="*/ 755535 h 2550881"/>
              <a:gd name="connsiteX37" fmla="*/ 1951463 w 2241395"/>
              <a:gd name="connsiteY37" fmla="*/ 722081 h 2550881"/>
              <a:gd name="connsiteX38" fmla="*/ 1940312 w 2241395"/>
              <a:gd name="connsiteY38" fmla="*/ 688628 h 2550881"/>
              <a:gd name="connsiteX39" fmla="*/ 1918010 w 2241395"/>
              <a:gd name="connsiteY39" fmla="*/ 655174 h 2550881"/>
              <a:gd name="connsiteX40" fmla="*/ 1862253 w 2241395"/>
              <a:gd name="connsiteY40" fmla="*/ 565964 h 2550881"/>
              <a:gd name="connsiteX41" fmla="*/ 1828800 w 2241395"/>
              <a:gd name="connsiteY41" fmla="*/ 465603 h 2550881"/>
              <a:gd name="connsiteX42" fmla="*/ 1773044 w 2241395"/>
              <a:gd name="connsiteY42" fmla="*/ 409847 h 2550881"/>
              <a:gd name="connsiteX43" fmla="*/ 1728439 w 2241395"/>
              <a:gd name="connsiteY43" fmla="*/ 354091 h 2550881"/>
              <a:gd name="connsiteX44" fmla="*/ 1706136 w 2241395"/>
              <a:gd name="connsiteY44" fmla="*/ 320638 h 2550881"/>
              <a:gd name="connsiteX45" fmla="*/ 1650380 w 2241395"/>
              <a:gd name="connsiteY45" fmla="*/ 276033 h 2550881"/>
              <a:gd name="connsiteX46" fmla="*/ 1594624 w 2241395"/>
              <a:gd name="connsiteY46" fmla="*/ 242579 h 2550881"/>
              <a:gd name="connsiteX47" fmla="*/ 1550019 w 2241395"/>
              <a:gd name="connsiteY47" fmla="*/ 209125 h 2550881"/>
              <a:gd name="connsiteX48" fmla="*/ 1516566 w 2241395"/>
              <a:gd name="connsiteY48" fmla="*/ 186823 h 2550881"/>
              <a:gd name="connsiteX49" fmla="*/ 1494263 w 2241395"/>
              <a:gd name="connsiteY49" fmla="*/ 164520 h 2550881"/>
              <a:gd name="connsiteX50" fmla="*/ 1471961 w 2241395"/>
              <a:gd name="connsiteY50" fmla="*/ 131067 h 2550881"/>
              <a:gd name="connsiteX51" fmla="*/ 1427356 w 2241395"/>
              <a:gd name="connsiteY51" fmla="*/ 108764 h 2550881"/>
              <a:gd name="connsiteX52" fmla="*/ 1382751 w 2241395"/>
              <a:gd name="connsiteY52" fmla="*/ 75311 h 2550881"/>
              <a:gd name="connsiteX53" fmla="*/ 1304692 w 2241395"/>
              <a:gd name="connsiteY53" fmla="*/ 53008 h 2550881"/>
              <a:gd name="connsiteX54" fmla="*/ 1237785 w 2241395"/>
              <a:gd name="connsiteY54" fmla="*/ 30706 h 2550881"/>
              <a:gd name="connsiteX55" fmla="*/ 1204331 w 2241395"/>
              <a:gd name="connsiteY55" fmla="*/ 19555 h 2550881"/>
              <a:gd name="connsiteX56" fmla="*/ 568712 w 2241395"/>
              <a:gd name="connsiteY56" fmla="*/ 41857 h 2550881"/>
              <a:gd name="connsiteX57" fmla="*/ 479502 w 2241395"/>
              <a:gd name="connsiteY57" fmla="*/ 64159 h 2550881"/>
              <a:gd name="connsiteX58" fmla="*/ 457200 w 2241395"/>
              <a:gd name="connsiteY58" fmla="*/ 97613 h 2550881"/>
              <a:gd name="connsiteX59" fmla="*/ 356839 w 2241395"/>
              <a:gd name="connsiteY59" fmla="*/ 175672 h 2550881"/>
              <a:gd name="connsiteX60" fmla="*/ 334536 w 2241395"/>
              <a:gd name="connsiteY60" fmla="*/ 209125 h 2550881"/>
              <a:gd name="connsiteX61" fmla="*/ 312234 w 2241395"/>
              <a:gd name="connsiteY61" fmla="*/ 231428 h 2550881"/>
              <a:gd name="connsiteX62" fmla="*/ 267629 w 2241395"/>
              <a:gd name="connsiteY62" fmla="*/ 298335 h 2550881"/>
              <a:gd name="connsiteX63" fmla="*/ 223024 w 2241395"/>
              <a:gd name="connsiteY63" fmla="*/ 354091 h 2550881"/>
              <a:gd name="connsiteX64" fmla="*/ 189570 w 2241395"/>
              <a:gd name="connsiteY64" fmla="*/ 387545 h 2550881"/>
              <a:gd name="connsiteX65" fmla="*/ 167268 w 2241395"/>
              <a:gd name="connsiteY65" fmla="*/ 432150 h 2550881"/>
              <a:gd name="connsiteX66" fmla="*/ 122663 w 2241395"/>
              <a:gd name="connsiteY66" fmla="*/ 499057 h 2550881"/>
              <a:gd name="connsiteX67" fmla="*/ 66907 w 2241395"/>
              <a:gd name="connsiteY67" fmla="*/ 666325 h 2550881"/>
              <a:gd name="connsiteX68" fmla="*/ 55756 w 2241395"/>
              <a:gd name="connsiteY68" fmla="*/ 699779 h 2550881"/>
              <a:gd name="connsiteX69" fmla="*/ 44605 w 2241395"/>
              <a:gd name="connsiteY69" fmla="*/ 733233 h 2550881"/>
              <a:gd name="connsiteX70" fmla="*/ 33453 w 2241395"/>
              <a:gd name="connsiteY70" fmla="*/ 922803 h 2550881"/>
              <a:gd name="connsiteX71" fmla="*/ 22302 w 2241395"/>
              <a:gd name="connsiteY71" fmla="*/ 956257 h 2550881"/>
              <a:gd name="connsiteX72" fmla="*/ 0 w 2241395"/>
              <a:gd name="connsiteY72" fmla="*/ 1067769 h 2550881"/>
              <a:gd name="connsiteX73" fmla="*/ 11151 w 2241395"/>
              <a:gd name="connsiteY73" fmla="*/ 1480364 h 2550881"/>
              <a:gd name="connsiteX74" fmla="*/ 22302 w 2241395"/>
              <a:gd name="connsiteY74" fmla="*/ 1591877 h 2550881"/>
              <a:gd name="connsiteX75" fmla="*/ 44605 w 2241395"/>
              <a:gd name="connsiteY75" fmla="*/ 1658784 h 2550881"/>
              <a:gd name="connsiteX76" fmla="*/ 55756 w 2241395"/>
              <a:gd name="connsiteY76" fmla="*/ 1703389 h 2550881"/>
              <a:gd name="connsiteX77" fmla="*/ 78058 w 2241395"/>
              <a:gd name="connsiteY77" fmla="*/ 1848355 h 2550881"/>
              <a:gd name="connsiteX78" fmla="*/ 89210 w 2241395"/>
              <a:gd name="connsiteY78" fmla="*/ 1881808 h 2550881"/>
              <a:gd name="connsiteX79" fmla="*/ 156117 w 2241395"/>
              <a:gd name="connsiteY79" fmla="*/ 1971018 h 2550881"/>
              <a:gd name="connsiteX80" fmla="*/ 223024 w 2241395"/>
              <a:gd name="connsiteY80" fmla="*/ 2049077 h 2550881"/>
              <a:gd name="connsiteX81" fmla="*/ 278780 w 2241395"/>
              <a:gd name="connsiteY81" fmla="*/ 2104833 h 2550881"/>
              <a:gd name="connsiteX82" fmla="*/ 334536 w 2241395"/>
              <a:gd name="connsiteY82" fmla="*/ 2149438 h 2550881"/>
              <a:gd name="connsiteX83" fmla="*/ 367990 w 2241395"/>
              <a:gd name="connsiteY83" fmla="*/ 2160589 h 2550881"/>
              <a:gd name="connsiteX84" fmla="*/ 446049 w 2241395"/>
              <a:gd name="connsiteY84" fmla="*/ 2227496 h 2550881"/>
              <a:gd name="connsiteX85" fmla="*/ 479502 w 2241395"/>
              <a:gd name="connsiteY85" fmla="*/ 2238647 h 2550881"/>
              <a:gd name="connsiteX86" fmla="*/ 501805 w 2241395"/>
              <a:gd name="connsiteY86" fmla="*/ 2260950 h 2550881"/>
              <a:gd name="connsiteX87" fmla="*/ 501805 w 2241395"/>
              <a:gd name="connsiteY87" fmla="*/ 2283252 h 255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241395" h="2550881">
                <a:moveTo>
                  <a:pt x="501805" y="2283252"/>
                </a:moveTo>
                <a:cubicBezTo>
                  <a:pt x="514815" y="2296262"/>
                  <a:pt x="491800" y="2280299"/>
                  <a:pt x="579863" y="2339008"/>
                </a:cubicBezTo>
                <a:cubicBezTo>
                  <a:pt x="588611" y="2344840"/>
                  <a:pt x="594089" y="2354580"/>
                  <a:pt x="602166" y="2361311"/>
                </a:cubicBezTo>
                <a:cubicBezTo>
                  <a:pt x="626876" y="2381903"/>
                  <a:pt x="674256" y="2415368"/>
                  <a:pt x="702527" y="2428218"/>
                </a:cubicBezTo>
                <a:cubicBezTo>
                  <a:pt x="723929" y="2437946"/>
                  <a:pt x="748407" y="2440006"/>
                  <a:pt x="769434" y="2450520"/>
                </a:cubicBezTo>
                <a:cubicBezTo>
                  <a:pt x="784302" y="2457954"/>
                  <a:pt x="799785" y="2464270"/>
                  <a:pt x="814039" y="2472823"/>
                </a:cubicBezTo>
                <a:cubicBezTo>
                  <a:pt x="837023" y="2486614"/>
                  <a:pt x="855517" y="2508952"/>
                  <a:pt x="880946" y="2517428"/>
                </a:cubicBezTo>
                <a:cubicBezTo>
                  <a:pt x="909609" y="2526982"/>
                  <a:pt x="928200" y="2534129"/>
                  <a:pt x="959005" y="2539730"/>
                </a:cubicBezTo>
                <a:cubicBezTo>
                  <a:pt x="984865" y="2544432"/>
                  <a:pt x="1011044" y="2547164"/>
                  <a:pt x="1037063" y="2550881"/>
                </a:cubicBezTo>
                <a:cubicBezTo>
                  <a:pt x="1256370" y="2547164"/>
                  <a:pt x="1475887" y="2550000"/>
                  <a:pt x="1694985" y="2539730"/>
                </a:cubicBezTo>
                <a:cubicBezTo>
                  <a:pt x="1748216" y="2537235"/>
                  <a:pt x="1743041" y="2519128"/>
                  <a:pt x="1773044" y="2495125"/>
                </a:cubicBezTo>
                <a:cubicBezTo>
                  <a:pt x="1783509" y="2486753"/>
                  <a:pt x="1796411" y="2481648"/>
                  <a:pt x="1806497" y="2472823"/>
                </a:cubicBezTo>
                <a:cubicBezTo>
                  <a:pt x="1826277" y="2455515"/>
                  <a:pt x="1843668" y="2435652"/>
                  <a:pt x="1862253" y="2417067"/>
                </a:cubicBezTo>
                <a:lnTo>
                  <a:pt x="1884556" y="2394764"/>
                </a:lnTo>
                <a:cubicBezTo>
                  <a:pt x="1888273" y="2383613"/>
                  <a:pt x="1889659" y="2371390"/>
                  <a:pt x="1895707" y="2361311"/>
                </a:cubicBezTo>
                <a:cubicBezTo>
                  <a:pt x="1910303" y="2336984"/>
                  <a:pt x="1939375" y="2328325"/>
                  <a:pt x="1962614" y="2316706"/>
                </a:cubicBezTo>
                <a:cubicBezTo>
                  <a:pt x="1970048" y="2305555"/>
                  <a:pt x="1976337" y="2293548"/>
                  <a:pt x="1984917" y="2283252"/>
                </a:cubicBezTo>
                <a:cubicBezTo>
                  <a:pt x="1995013" y="2271137"/>
                  <a:pt x="2009622" y="2262920"/>
                  <a:pt x="2018370" y="2249799"/>
                </a:cubicBezTo>
                <a:cubicBezTo>
                  <a:pt x="2024890" y="2240019"/>
                  <a:pt x="2023474" y="2226425"/>
                  <a:pt x="2029522" y="2216345"/>
                </a:cubicBezTo>
                <a:cubicBezTo>
                  <a:pt x="2034931" y="2207330"/>
                  <a:pt x="2045093" y="2202119"/>
                  <a:pt x="2051824" y="2194042"/>
                </a:cubicBezTo>
                <a:cubicBezTo>
                  <a:pt x="2063722" y="2179764"/>
                  <a:pt x="2073380" y="2163716"/>
                  <a:pt x="2085278" y="2149438"/>
                </a:cubicBezTo>
                <a:cubicBezTo>
                  <a:pt x="2092009" y="2141361"/>
                  <a:pt x="2101272" y="2135546"/>
                  <a:pt x="2107580" y="2127135"/>
                </a:cubicBezTo>
                <a:cubicBezTo>
                  <a:pt x="2183232" y="2026266"/>
                  <a:pt x="2123341" y="2089072"/>
                  <a:pt x="2174488" y="2037925"/>
                </a:cubicBezTo>
                <a:cubicBezTo>
                  <a:pt x="2181922" y="2015623"/>
                  <a:pt x="2186277" y="1992045"/>
                  <a:pt x="2196790" y="1971018"/>
                </a:cubicBezTo>
                <a:cubicBezTo>
                  <a:pt x="2228044" y="1908509"/>
                  <a:pt x="2212918" y="1941847"/>
                  <a:pt x="2241395" y="1870657"/>
                </a:cubicBezTo>
                <a:cubicBezTo>
                  <a:pt x="2237678" y="1699672"/>
                  <a:pt x="2240095" y="1528443"/>
                  <a:pt x="2230244" y="1357701"/>
                </a:cubicBezTo>
                <a:cubicBezTo>
                  <a:pt x="2228890" y="1334231"/>
                  <a:pt x="2213643" y="1313601"/>
                  <a:pt x="2207941" y="1290794"/>
                </a:cubicBezTo>
                <a:cubicBezTo>
                  <a:pt x="2173081" y="1151352"/>
                  <a:pt x="2217634" y="1324719"/>
                  <a:pt x="2185639" y="1212735"/>
                </a:cubicBezTo>
                <a:cubicBezTo>
                  <a:pt x="2181429" y="1197999"/>
                  <a:pt x="2178698" y="1182866"/>
                  <a:pt x="2174488" y="1168130"/>
                </a:cubicBezTo>
                <a:cubicBezTo>
                  <a:pt x="2171259" y="1156828"/>
                  <a:pt x="2166187" y="1146080"/>
                  <a:pt x="2163336" y="1134677"/>
                </a:cubicBezTo>
                <a:cubicBezTo>
                  <a:pt x="2158739" y="1116289"/>
                  <a:pt x="2160028" y="1096175"/>
                  <a:pt x="2152185" y="1078920"/>
                </a:cubicBezTo>
                <a:cubicBezTo>
                  <a:pt x="2141093" y="1054518"/>
                  <a:pt x="2107580" y="1012013"/>
                  <a:pt x="2107580" y="1012013"/>
                </a:cubicBezTo>
                <a:cubicBezTo>
                  <a:pt x="2081040" y="932391"/>
                  <a:pt x="2098318" y="964666"/>
                  <a:pt x="2062975" y="911652"/>
                </a:cubicBezTo>
                <a:cubicBezTo>
                  <a:pt x="2059258" y="900501"/>
                  <a:pt x="2057532" y="888474"/>
                  <a:pt x="2051824" y="878199"/>
                </a:cubicBezTo>
                <a:cubicBezTo>
                  <a:pt x="2038807" y="854768"/>
                  <a:pt x="2007219" y="811291"/>
                  <a:pt x="2007219" y="811291"/>
                </a:cubicBezTo>
                <a:cubicBezTo>
                  <a:pt x="2003502" y="800140"/>
                  <a:pt x="2002115" y="787917"/>
                  <a:pt x="1996068" y="777838"/>
                </a:cubicBezTo>
                <a:cubicBezTo>
                  <a:pt x="1990659" y="768823"/>
                  <a:pt x="1980334" y="763745"/>
                  <a:pt x="1973766" y="755535"/>
                </a:cubicBezTo>
                <a:cubicBezTo>
                  <a:pt x="1965394" y="745070"/>
                  <a:pt x="1958897" y="733232"/>
                  <a:pt x="1951463" y="722081"/>
                </a:cubicBezTo>
                <a:cubicBezTo>
                  <a:pt x="1947746" y="710930"/>
                  <a:pt x="1945569" y="699141"/>
                  <a:pt x="1940312" y="688628"/>
                </a:cubicBezTo>
                <a:cubicBezTo>
                  <a:pt x="1934318" y="676641"/>
                  <a:pt x="1923453" y="667421"/>
                  <a:pt x="1918010" y="655174"/>
                </a:cubicBezTo>
                <a:cubicBezTo>
                  <a:pt x="1878898" y="567172"/>
                  <a:pt x="1922434" y="606085"/>
                  <a:pt x="1862253" y="565964"/>
                </a:cubicBezTo>
                <a:cubicBezTo>
                  <a:pt x="1854591" y="527652"/>
                  <a:pt x="1853659" y="497565"/>
                  <a:pt x="1828800" y="465603"/>
                </a:cubicBezTo>
                <a:cubicBezTo>
                  <a:pt x="1812663" y="444856"/>
                  <a:pt x="1787624" y="431716"/>
                  <a:pt x="1773044" y="409847"/>
                </a:cubicBezTo>
                <a:cubicBezTo>
                  <a:pt x="1704398" y="306882"/>
                  <a:pt x="1791997" y="433539"/>
                  <a:pt x="1728439" y="354091"/>
                </a:cubicBezTo>
                <a:cubicBezTo>
                  <a:pt x="1720067" y="343626"/>
                  <a:pt x="1714508" y="331103"/>
                  <a:pt x="1706136" y="320638"/>
                </a:cubicBezTo>
                <a:cubicBezTo>
                  <a:pt x="1682198" y="290716"/>
                  <a:pt x="1682587" y="301799"/>
                  <a:pt x="1650380" y="276033"/>
                </a:cubicBezTo>
                <a:cubicBezTo>
                  <a:pt x="1606644" y="241044"/>
                  <a:pt x="1652723" y="261945"/>
                  <a:pt x="1594624" y="242579"/>
                </a:cubicBezTo>
                <a:cubicBezTo>
                  <a:pt x="1579756" y="231428"/>
                  <a:pt x="1565143" y="219928"/>
                  <a:pt x="1550019" y="209125"/>
                </a:cubicBezTo>
                <a:cubicBezTo>
                  <a:pt x="1539113" y="201335"/>
                  <a:pt x="1527031" y="195195"/>
                  <a:pt x="1516566" y="186823"/>
                </a:cubicBezTo>
                <a:cubicBezTo>
                  <a:pt x="1508356" y="180255"/>
                  <a:pt x="1500831" y="172730"/>
                  <a:pt x="1494263" y="164520"/>
                </a:cubicBezTo>
                <a:cubicBezTo>
                  <a:pt x="1485891" y="154055"/>
                  <a:pt x="1482257" y="139647"/>
                  <a:pt x="1471961" y="131067"/>
                </a:cubicBezTo>
                <a:cubicBezTo>
                  <a:pt x="1459191" y="120425"/>
                  <a:pt x="1441453" y="117574"/>
                  <a:pt x="1427356" y="108764"/>
                </a:cubicBezTo>
                <a:cubicBezTo>
                  <a:pt x="1411596" y="98914"/>
                  <a:pt x="1398888" y="84532"/>
                  <a:pt x="1382751" y="75311"/>
                </a:cubicBezTo>
                <a:cubicBezTo>
                  <a:pt x="1368940" y="67419"/>
                  <a:pt x="1316134" y="56440"/>
                  <a:pt x="1304692" y="53008"/>
                </a:cubicBezTo>
                <a:cubicBezTo>
                  <a:pt x="1282175" y="46253"/>
                  <a:pt x="1260087" y="38140"/>
                  <a:pt x="1237785" y="30706"/>
                </a:cubicBezTo>
                <a:lnTo>
                  <a:pt x="1204331" y="19555"/>
                </a:lnTo>
                <a:cubicBezTo>
                  <a:pt x="811919" y="27249"/>
                  <a:pt x="798928" y="0"/>
                  <a:pt x="568712" y="41857"/>
                </a:cubicBezTo>
                <a:cubicBezTo>
                  <a:pt x="509504" y="52622"/>
                  <a:pt x="525930" y="48684"/>
                  <a:pt x="479502" y="64159"/>
                </a:cubicBezTo>
                <a:cubicBezTo>
                  <a:pt x="472068" y="75310"/>
                  <a:pt x="467286" y="88788"/>
                  <a:pt x="457200" y="97613"/>
                </a:cubicBezTo>
                <a:cubicBezTo>
                  <a:pt x="380674" y="164574"/>
                  <a:pt x="407184" y="115258"/>
                  <a:pt x="356839" y="175672"/>
                </a:cubicBezTo>
                <a:cubicBezTo>
                  <a:pt x="348259" y="185968"/>
                  <a:pt x="342908" y="198660"/>
                  <a:pt x="334536" y="209125"/>
                </a:cubicBezTo>
                <a:cubicBezTo>
                  <a:pt x="327968" y="217335"/>
                  <a:pt x="318542" y="223017"/>
                  <a:pt x="312234" y="231428"/>
                </a:cubicBezTo>
                <a:cubicBezTo>
                  <a:pt x="296152" y="252871"/>
                  <a:pt x="286582" y="279381"/>
                  <a:pt x="267629" y="298335"/>
                </a:cubicBezTo>
                <a:cubicBezTo>
                  <a:pt x="202737" y="363230"/>
                  <a:pt x="293370" y="269677"/>
                  <a:pt x="223024" y="354091"/>
                </a:cubicBezTo>
                <a:cubicBezTo>
                  <a:pt x="212928" y="366206"/>
                  <a:pt x="200721" y="376394"/>
                  <a:pt x="189570" y="387545"/>
                </a:cubicBezTo>
                <a:cubicBezTo>
                  <a:pt x="182136" y="402413"/>
                  <a:pt x="175821" y="417896"/>
                  <a:pt x="167268" y="432150"/>
                </a:cubicBezTo>
                <a:cubicBezTo>
                  <a:pt x="153477" y="455134"/>
                  <a:pt x="122663" y="499057"/>
                  <a:pt x="122663" y="499057"/>
                </a:cubicBezTo>
                <a:lnTo>
                  <a:pt x="66907" y="666325"/>
                </a:lnTo>
                <a:lnTo>
                  <a:pt x="55756" y="699779"/>
                </a:lnTo>
                <a:lnTo>
                  <a:pt x="44605" y="733233"/>
                </a:lnTo>
                <a:cubicBezTo>
                  <a:pt x="40888" y="796423"/>
                  <a:pt x="39752" y="859818"/>
                  <a:pt x="33453" y="922803"/>
                </a:cubicBezTo>
                <a:cubicBezTo>
                  <a:pt x="32283" y="934499"/>
                  <a:pt x="25531" y="944955"/>
                  <a:pt x="22302" y="956257"/>
                </a:cubicBezTo>
                <a:cubicBezTo>
                  <a:pt x="8994" y="1002835"/>
                  <a:pt x="8762" y="1015194"/>
                  <a:pt x="0" y="1067769"/>
                </a:cubicBezTo>
                <a:cubicBezTo>
                  <a:pt x="3717" y="1205301"/>
                  <a:pt x="5302" y="1342907"/>
                  <a:pt x="11151" y="1480364"/>
                </a:cubicBezTo>
                <a:cubicBezTo>
                  <a:pt x="12739" y="1517687"/>
                  <a:pt x="15418" y="1555160"/>
                  <a:pt x="22302" y="1591877"/>
                </a:cubicBezTo>
                <a:cubicBezTo>
                  <a:pt x="26634" y="1614983"/>
                  <a:pt x="38903" y="1635977"/>
                  <a:pt x="44605" y="1658784"/>
                </a:cubicBezTo>
                <a:lnTo>
                  <a:pt x="55756" y="1703389"/>
                </a:lnTo>
                <a:cubicBezTo>
                  <a:pt x="64742" y="1784263"/>
                  <a:pt x="60500" y="1786904"/>
                  <a:pt x="78058" y="1848355"/>
                </a:cubicBezTo>
                <a:cubicBezTo>
                  <a:pt x="81287" y="1859657"/>
                  <a:pt x="83502" y="1871533"/>
                  <a:pt x="89210" y="1881808"/>
                </a:cubicBezTo>
                <a:cubicBezTo>
                  <a:pt x="159957" y="2009154"/>
                  <a:pt x="106893" y="1909489"/>
                  <a:pt x="156117" y="1971018"/>
                </a:cubicBezTo>
                <a:cubicBezTo>
                  <a:pt x="224052" y="2055936"/>
                  <a:pt x="115646" y="1941701"/>
                  <a:pt x="223024" y="2049077"/>
                </a:cubicBezTo>
                <a:lnTo>
                  <a:pt x="278780" y="2104833"/>
                </a:lnTo>
                <a:cubicBezTo>
                  <a:pt x="299520" y="2125573"/>
                  <a:pt x="306408" y="2135374"/>
                  <a:pt x="334536" y="2149438"/>
                </a:cubicBezTo>
                <a:cubicBezTo>
                  <a:pt x="345050" y="2154695"/>
                  <a:pt x="356839" y="2156872"/>
                  <a:pt x="367990" y="2160589"/>
                </a:cubicBezTo>
                <a:cubicBezTo>
                  <a:pt x="394354" y="2186952"/>
                  <a:pt x="412672" y="2208423"/>
                  <a:pt x="446049" y="2227496"/>
                </a:cubicBezTo>
                <a:cubicBezTo>
                  <a:pt x="456254" y="2233328"/>
                  <a:pt x="468351" y="2234930"/>
                  <a:pt x="479502" y="2238647"/>
                </a:cubicBezTo>
                <a:cubicBezTo>
                  <a:pt x="486936" y="2246081"/>
                  <a:pt x="495237" y="2252740"/>
                  <a:pt x="501805" y="2260950"/>
                </a:cubicBezTo>
                <a:cubicBezTo>
                  <a:pt x="519748" y="2283378"/>
                  <a:pt x="488795" y="2270242"/>
                  <a:pt x="501805" y="2283252"/>
                </a:cubicBezTo>
                <a:close/>
              </a:path>
            </a:pathLst>
          </a:cu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Voľná forma 14"/>
          <p:cNvSpPr/>
          <p:nvPr/>
        </p:nvSpPr>
        <p:spPr>
          <a:xfrm>
            <a:off x="2642839" y="1326995"/>
            <a:ext cx="3205956" cy="1081668"/>
          </a:xfrm>
          <a:custGeom>
            <a:avLst/>
            <a:gdLst>
              <a:gd name="connsiteX0" fmla="*/ 0 w 3205956"/>
              <a:gd name="connsiteY0" fmla="*/ 0 h 1081668"/>
              <a:gd name="connsiteX1" fmla="*/ 66907 w 3205956"/>
              <a:gd name="connsiteY1" fmla="*/ 111512 h 1081668"/>
              <a:gd name="connsiteX2" fmla="*/ 100361 w 3205956"/>
              <a:gd name="connsiteY2" fmla="*/ 144966 h 1081668"/>
              <a:gd name="connsiteX3" fmla="*/ 133815 w 3205956"/>
              <a:gd name="connsiteY3" fmla="*/ 200722 h 1081668"/>
              <a:gd name="connsiteX4" fmla="*/ 189571 w 3205956"/>
              <a:gd name="connsiteY4" fmla="*/ 256478 h 1081668"/>
              <a:gd name="connsiteX5" fmla="*/ 256478 w 3205956"/>
              <a:gd name="connsiteY5" fmla="*/ 334537 h 1081668"/>
              <a:gd name="connsiteX6" fmla="*/ 289932 w 3205956"/>
              <a:gd name="connsiteY6" fmla="*/ 367990 h 1081668"/>
              <a:gd name="connsiteX7" fmla="*/ 312234 w 3205956"/>
              <a:gd name="connsiteY7" fmla="*/ 390293 h 1081668"/>
              <a:gd name="connsiteX8" fmla="*/ 345688 w 3205956"/>
              <a:gd name="connsiteY8" fmla="*/ 412595 h 1081668"/>
              <a:gd name="connsiteX9" fmla="*/ 367990 w 3205956"/>
              <a:gd name="connsiteY9" fmla="*/ 434898 h 1081668"/>
              <a:gd name="connsiteX10" fmla="*/ 434898 w 3205956"/>
              <a:gd name="connsiteY10" fmla="*/ 457200 h 1081668"/>
              <a:gd name="connsiteX11" fmla="*/ 468351 w 3205956"/>
              <a:gd name="connsiteY11" fmla="*/ 479503 h 1081668"/>
              <a:gd name="connsiteX12" fmla="*/ 490654 w 3205956"/>
              <a:gd name="connsiteY12" fmla="*/ 501805 h 1081668"/>
              <a:gd name="connsiteX13" fmla="*/ 579863 w 3205956"/>
              <a:gd name="connsiteY13" fmla="*/ 557561 h 1081668"/>
              <a:gd name="connsiteX14" fmla="*/ 624468 w 3205956"/>
              <a:gd name="connsiteY14" fmla="*/ 591015 h 1081668"/>
              <a:gd name="connsiteX15" fmla="*/ 646771 w 3205956"/>
              <a:gd name="connsiteY15" fmla="*/ 613317 h 1081668"/>
              <a:gd name="connsiteX16" fmla="*/ 680224 w 3205956"/>
              <a:gd name="connsiteY16" fmla="*/ 635620 h 1081668"/>
              <a:gd name="connsiteX17" fmla="*/ 724829 w 3205956"/>
              <a:gd name="connsiteY17" fmla="*/ 680225 h 1081668"/>
              <a:gd name="connsiteX18" fmla="*/ 747132 w 3205956"/>
              <a:gd name="connsiteY18" fmla="*/ 702527 h 1081668"/>
              <a:gd name="connsiteX19" fmla="*/ 780585 w 3205956"/>
              <a:gd name="connsiteY19" fmla="*/ 735981 h 1081668"/>
              <a:gd name="connsiteX20" fmla="*/ 825190 w 3205956"/>
              <a:gd name="connsiteY20" fmla="*/ 769434 h 1081668"/>
              <a:gd name="connsiteX21" fmla="*/ 858644 w 3205956"/>
              <a:gd name="connsiteY21" fmla="*/ 791737 h 1081668"/>
              <a:gd name="connsiteX22" fmla="*/ 892098 w 3205956"/>
              <a:gd name="connsiteY22" fmla="*/ 825190 h 1081668"/>
              <a:gd name="connsiteX23" fmla="*/ 925551 w 3205956"/>
              <a:gd name="connsiteY23" fmla="*/ 847493 h 1081668"/>
              <a:gd name="connsiteX24" fmla="*/ 970156 w 3205956"/>
              <a:gd name="connsiteY24" fmla="*/ 880946 h 1081668"/>
              <a:gd name="connsiteX25" fmla="*/ 1103971 w 3205956"/>
              <a:gd name="connsiteY25" fmla="*/ 936703 h 1081668"/>
              <a:gd name="connsiteX26" fmla="*/ 1148576 w 3205956"/>
              <a:gd name="connsiteY26" fmla="*/ 959005 h 1081668"/>
              <a:gd name="connsiteX27" fmla="*/ 1182029 w 3205956"/>
              <a:gd name="connsiteY27" fmla="*/ 981307 h 1081668"/>
              <a:gd name="connsiteX28" fmla="*/ 1304693 w 3205956"/>
              <a:gd name="connsiteY28" fmla="*/ 1014761 h 1081668"/>
              <a:gd name="connsiteX29" fmla="*/ 1393902 w 3205956"/>
              <a:gd name="connsiteY29" fmla="*/ 1025912 h 1081668"/>
              <a:gd name="connsiteX30" fmla="*/ 1438507 w 3205956"/>
              <a:gd name="connsiteY30" fmla="*/ 1037064 h 1081668"/>
              <a:gd name="connsiteX31" fmla="*/ 1561171 w 3205956"/>
              <a:gd name="connsiteY31" fmla="*/ 1070517 h 1081668"/>
              <a:gd name="connsiteX32" fmla="*/ 1706137 w 3205956"/>
              <a:gd name="connsiteY32" fmla="*/ 1081668 h 1081668"/>
              <a:gd name="connsiteX33" fmla="*/ 2642839 w 3205956"/>
              <a:gd name="connsiteY33" fmla="*/ 1070517 h 1081668"/>
              <a:gd name="connsiteX34" fmla="*/ 2709746 w 3205956"/>
              <a:gd name="connsiteY34" fmla="*/ 1037064 h 1081668"/>
              <a:gd name="connsiteX35" fmla="*/ 2743200 w 3205956"/>
              <a:gd name="connsiteY35" fmla="*/ 1025912 h 1081668"/>
              <a:gd name="connsiteX36" fmla="*/ 2787805 w 3205956"/>
              <a:gd name="connsiteY36" fmla="*/ 1003610 h 1081668"/>
              <a:gd name="connsiteX37" fmla="*/ 2832410 w 3205956"/>
              <a:gd name="connsiteY37" fmla="*/ 992459 h 1081668"/>
              <a:gd name="connsiteX38" fmla="*/ 2865863 w 3205956"/>
              <a:gd name="connsiteY38" fmla="*/ 981307 h 1081668"/>
              <a:gd name="connsiteX39" fmla="*/ 2877015 w 3205956"/>
              <a:gd name="connsiteY39" fmla="*/ 947854 h 1081668"/>
              <a:gd name="connsiteX40" fmla="*/ 2921620 w 3205956"/>
              <a:gd name="connsiteY40" fmla="*/ 903249 h 1081668"/>
              <a:gd name="connsiteX41" fmla="*/ 2943922 w 3205956"/>
              <a:gd name="connsiteY41" fmla="*/ 880946 h 1081668"/>
              <a:gd name="connsiteX42" fmla="*/ 2977376 w 3205956"/>
              <a:gd name="connsiteY42" fmla="*/ 847493 h 1081668"/>
              <a:gd name="connsiteX43" fmla="*/ 3044283 w 3205956"/>
              <a:gd name="connsiteY43" fmla="*/ 802888 h 1081668"/>
              <a:gd name="connsiteX44" fmla="*/ 3088888 w 3205956"/>
              <a:gd name="connsiteY44" fmla="*/ 758283 h 1081668"/>
              <a:gd name="connsiteX45" fmla="*/ 3122341 w 3205956"/>
              <a:gd name="connsiteY45" fmla="*/ 646771 h 1081668"/>
              <a:gd name="connsiteX46" fmla="*/ 3144644 w 3205956"/>
              <a:gd name="connsiteY46" fmla="*/ 624468 h 1081668"/>
              <a:gd name="connsiteX47" fmla="*/ 3155795 w 3205956"/>
              <a:gd name="connsiteY47" fmla="*/ 591015 h 1081668"/>
              <a:gd name="connsiteX48" fmla="*/ 3178098 w 3205956"/>
              <a:gd name="connsiteY48" fmla="*/ 568712 h 1081668"/>
              <a:gd name="connsiteX49" fmla="*/ 3189249 w 3205956"/>
              <a:gd name="connsiteY49" fmla="*/ 334537 h 1081668"/>
              <a:gd name="connsiteX50" fmla="*/ 3200400 w 3205956"/>
              <a:gd name="connsiteY50" fmla="*/ 0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05956" h="1081668">
                <a:moveTo>
                  <a:pt x="0" y="0"/>
                </a:moveTo>
                <a:cubicBezTo>
                  <a:pt x="19290" y="57872"/>
                  <a:pt x="9683" y="39983"/>
                  <a:pt x="66907" y="111512"/>
                </a:cubicBezTo>
                <a:cubicBezTo>
                  <a:pt x="76759" y="123827"/>
                  <a:pt x="90899" y="132350"/>
                  <a:pt x="100361" y="144966"/>
                </a:cubicBezTo>
                <a:cubicBezTo>
                  <a:pt x="113366" y="162305"/>
                  <a:pt x="120275" y="183797"/>
                  <a:pt x="133815" y="200722"/>
                </a:cubicBezTo>
                <a:cubicBezTo>
                  <a:pt x="150234" y="221246"/>
                  <a:pt x="174992" y="234608"/>
                  <a:pt x="189571" y="256478"/>
                </a:cubicBezTo>
                <a:cubicBezTo>
                  <a:pt x="223536" y="307426"/>
                  <a:pt x="202398" y="280457"/>
                  <a:pt x="256478" y="334537"/>
                </a:cubicBezTo>
                <a:lnTo>
                  <a:pt x="289932" y="367990"/>
                </a:lnTo>
                <a:cubicBezTo>
                  <a:pt x="297366" y="375424"/>
                  <a:pt x="303486" y="384461"/>
                  <a:pt x="312234" y="390293"/>
                </a:cubicBezTo>
                <a:cubicBezTo>
                  <a:pt x="323385" y="397727"/>
                  <a:pt x="335223" y="404223"/>
                  <a:pt x="345688" y="412595"/>
                </a:cubicBezTo>
                <a:cubicBezTo>
                  <a:pt x="353898" y="419163"/>
                  <a:pt x="358586" y="430196"/>
                  <a:pt x="367990" y="434898"/>
                </a:cubicBezTo>
                <a:cubicBezTo>
                  <a:pt x="389017" y="445412"/>
                  <a:pt x="434898" y="457200"/>
                  <a:pt x="434898" y="457200"/>
                </a:cubicBezTo>
                <a:cubicBezTo>
                  <a:pt x="446049" y="464634"/>
                  <a:pt x="457886" y="471131"/>
                  <a:pt x="468351" y="479503"/>
                </a:cubicBezTo>
                <a:cubicBezTo>
                  <a:pt x="476561" y="486071"/>
                  <a:pt x="482041" y="495776"/>
                  <a:pt x="490654" y="501805"/>
                </a:cubicBezTo>
                <a:cubicBezTo>
                  <a:pt x="519382" y="521914"/>
                  <a:pt x="551810" y="536521"/>
                  <a:pt x="579863" y="557561"/>
                </a:cubicBezTo>
                <a:cubicBezTo>
                  <a:pt x="594731" y="568712"/>
                  <a:pt x="610190" y="579117"/>
                  <a:pt x="624468" y="591015"/>
                </a:cubicBezTo>
                <a:cubicBezTo>
                  <a:pt x="632545" y="597746"/>
                  <a:pt x="638561" y="606749"/>
                  <a:pt x="646771" y="613317"/>
                </a:cubicBezTo>
                <a:cubicBezTo>
                  <a:pt x="657236" y="621689"/>
                  <a:pt x="670049" y="626898"/>
                  <a:pt x="680224" y="635620"/>
                </a:cubicBezTo>
                <a:cubicBezTo>
                  <a:pt x="696189" y="649304"/>
                  <a:pt x="709961" y="665357"/>
                  <a:pt x="724829" y="680225"/>
                </a:cubicBezTo>
                <a:lnTo>
                  <a:pt x="747132" y="702527"/>
                </a:lnTo>
                <a:cubicBezTo>
                  <a:pt x="758283" y="713678"/>
                  <a:pt x="767969" y="726519"/>
                  <a:pt x="780585" y="735981"/>
                </a:cubicBezTo>
                <a:cubicBezTo>
                  <a:pt x="795453" y="747132"/>
                  <a:pt x="810067" y="758632"/>
                  <a:pt x="825190" y="769434"/>
                </a:cubicBezTo>
                <a:cubicBezTo>
                  <a:pt x="836096" y="777224"/>
                  <a:pt x="848348" y="783157"/>
                  <a:pt x="858644" y="791737"/>
                </a:cubicBezTo>
                <a:cubicBezTo>
                  <a:pt x="870759" y="801833"/>
                  <a:pt x="879983" y="815094"/>
                  <a:pt x="892098" y="825190"/>
                </a:cubicBezTo>
                <a:cubicBezTo>
                  <a:pt x="902394" y="833770"/>
                  <a:pt x="914645" y="839703"/>
                  <a:pt x="925551" y="847493"/>
                </a:cubicBezTo>
                <a:cubicBezTo>
                  <a:pt x="940674" y="858296"/>
                  <a:pt x="954219" y="871384"/>
                  <a:pt x="970156" y="880946"/>
                </a:cubicBezTo>
                <a:cubicBezTo>
                  <a:pt x="1130234" y="976993"/>
                  <a:pt x="945389" y="857414"/>
                  <a:pt x="1103971" y="936703"/>
                </a:cubicBezTo>
                <a:cubicBezTo>
                  <a:pt x="1118839" y="944137"/>
                  <a:pt x="1134143" y="950758"/>
                  <a:pt x="1148576" y="959005"/>
                </a:cubicBezTo>
                <a:cubicBezTo>
                  <a:pt x="1160212" y="965654"/>
                  <a:pt x="1169782" y="975864"/>
                  <a:pt x="1182029" y="981307"/>
                </a:cubicBezTo>
                <a:cubicBezTo>
                  <a:pt x="1218937" y="997711"/>
                  <a:pt x="1264567" y="1008588"/>
                  <a:pt x="1304693" y="1014761"/>
                </a:cubicBezTo>
                <a:cubicBezTo>
                  <a:pt x="1334312" y="1019318"/>
                  <a:pt x="1364166" y="1022195"/>
                  <a:pt x="1393902" y="1025912"/>
                </a:cubicBezTo>
                <a:cubicBezTo>
                  <a:pt x="1408770" y="1029629"/>
                  <a:pt x="1423827" y="1032660"/>
                  <a:pt x="1438507" y="1037064"/>
                </a:cubicBezTo>
                <a:cubicBezTo>
                  <a:pt x="1492372" y="1053224"/>
                  <a:pt x="1507374" y="1064540"/>
                  <a:pt x="1561171" y="1070517"/>
                </a:cubicBezTo>
                <a:cubicBezTo>
                  <a:pt x="1609339" y="1075869"/>
                  <a:pt x="1657815" y="1077951"/>
                  <a:pt x="1706137" y="1081668"/>
                </a:cubicBezTo>
                <a:lnTo>
                  <a:pt x="2642839" y="1070517"/>
                </a:lnTo>
                <a:cubicBezTo>
                  <a:pt x="2672220" y="1069842"/>
                  <a:pt x="2685653" y="1049111"/>
                  <a:pt x="2709746" y="1037064"/>
                </a:cubicBezTo>
                <a:cubicBezTo>
                  <a:pt x="2720260" y="1031807"/>
                  <a:pt x="2732396" y="1030542"/>
                  <a:pt x="2743200" y="1025912"/>
                </a:cubicBezTo>
                <a:cubicBezTo>
                  <a:pt x="2758479" y="1019364"/>
                  <a:pt x="2772240" y="1009447"/>
                  <a:pt x="2787805" y="1003610"/>
                </a:cubicBezTo>
                <a:cubicBezTo>
                  <a:pt x="2802155" y="998229"/>
                  <a:pt x="2817674" y="996669"/>
                  <a:pt x="2832410" y="992459"/>
                </a:cubicBezTo>
                <a:cubicBezTo>
                  <a:pt x="2843712" y="989230"/>
                  <a:pt x="2854712" y="985024"/>
                  <a:pt x="2865863" y="981307"/>
                </a:cubicBezTo>
                <a:cubicBezTo>
                  <a:pt x="2869580" y="970156"/>
                  <a:pt x="2870183" y="957419"/>
                  <a:pt x="2877015" y="947854"/>
                </a:cubicBezTo>
                <a:cubicBezTo>
                  <a:pt x="2889237" y="930744"/>
                  <a:pt x="2906752" y="918117"/>
                  <a:pt x="2921620" y="903249"/>
                </a:cubicBezTo>
                <a:lnTo>
                  <a:pt x="2943922" y="880946"/>
                </a:lnTo>
                <a:cubicBezTo>
                  <a:pt x="2955073" y="869795"/>
                  <a:pt x="2964254" y="856241"/>
                  <a:pt x="2977376" y="847493"/>
                </a:cubicBezTo>
                <a:cubicBezTo>
                  <a:pt x="2999678" y="832625"/>
                  <a:pt x="3025330" y="821841"/>
                  <a:pt x="3044283" y="802888"/>
                </a:cubicBezTo>
                <a:lnTo>
                  <a:pt x="3088888" y="758283"/>
                </a:lnTo>
                <a:cubicBezTo>
                  <a:pt x="3093942" y="738069"/>
                  <a:pt x="3113291" y="655821"/>
                  <a:pt x="3122341" y="646771"/>
                </a:cubicBezTo>
                <a:lnTo>
                  <a:pt x="3144644" y="624468"/>
                </a:lnTo>
                <a:cubicBezTo>
                  <a:pt x="3148361" y="613317"/>
                  <a:pt x="3149747" y="601094"/>
                  <a:pt x="3155795" y="591015"/>
                </a:cubicBezTo>
                <a:cubicBezTo>
                  <a:pt x="3161204" y="582000"/>
                  <a:pt x="3176738" y="579137"/>
                  <a:pt x="3178098" y="568712"/>
                </a:cubicBezTo>
                <a:cubicBezTo>
                  <a:pt x="3188206" y="491222"/>
                  <a:pt x="3184522" y="412541"/>
                  <a:pt x="3189249" y="334537"/>
                </a:cubicBezTo>
                <a:cubicBezTo>
                  <a:pt x="3205956" y="58862"/>
                  <a:pt x="3200400" y="357867"/>
                  <a:pt x="3200400" y="0"/>
                </a:cubicBezTo>
              </a:path>
            </a:pathLst>
          </a:cu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élník 12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ovéPole 3"/>
          <p:cNvSpPr txBox="1"/>
          <p:nvPr/>
        </p:nvSpPr>
        <p:spPr>
          <a:xfrm>
            <a:off x="1403648" y="332656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HISTOLOGICKÝ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Zástupný symbol obsahu 3" descr="P014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340768"/>
            <a:ext cx="4925568" cy="37063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Obrázok 7" descr="P014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920" y="2924944"/>
            <a:ext cx="4925568" cy="370636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Voľná forma 9"/>
          <p:cNvSpPr/>
          <p:nvPr/>
        </p:nvSpPr>
        <p:spPr>
          <a:xfrm>
            <a:off x="5353050" y="3514725"/>
            <a:ext cx="2466975" cy="3098637"/>
          </a:xfrm>
          <a:custGeom>
            <a:avLst/>
            <a:gdLst>
              <a:gd name="connsiteX0" fmla="*/ 2466975 w 2466975"/>
              <a:gd name="connsiteY0" fmla="*/ 0 h 3098637"/>
              <a:gd name="connsiteX1" fmla="*/ 2409825 w 2466975"/>
              <a:gd name="connsiteY1" fmla="*/ 57150 h 3098637"/>
              <a:gd name="connsiteX2" fmla="*/ 2343150 w 2466975"/>
              <a:gd name="connsiteY2" fmla="*/ 152400 h 3098637"/>
              <a:gd name="connsiteX3" fmla="*/ 2314575 w 2466975"/>
              <a:gd name="connsiteY3" fmla="*/ 219075 h 3098637"/>
              <a:gd name="connsiteX4" fmla="*/ 2276475 w 2466975"/>
              <a:gd name="connsiteY4" fmla="*/ 257175 h 3098637"/>
              <a:gd name="connsiteX5" fmla="*/ 2238375 w 2466975"/>
              <a:gd name="connsiteY5" fmla="*/ 304800 h 3098637"/>
              <a:gd name="connsiteX6" fmla="*/ 2209800 w 2466975"/>
              <a:gd name="connsiteY6" fmla="*/ 333375 h 3098637"/>
              <a:gd name="connsiteX7" fmla="*/ 2133600 w 2466975"/>
              <a:gd name="connsiteY7" fmla="*/ 438150 h 3098637"/>
              <a:gd name="connsiteX8" fmla="*/ 2057400 w 2466975"/>
              <a:gd name="connsiteY8" fmla="*/ 495300 h 3098637"/>
              <a:gd name="connsiteX9" fmla="*/ 2028825 w 2466975"/>
              <a:gd name="connsiteY9" fmla="*/ 523875 h 3098637"/>
              <a:gd name="connsiteX10" fmla="*/ 2000250 w 2466975"/>
              <a:gd name="connsiteY10" fmla="*/ 533400 h 3098637"/>
              <a:gd name="connsiteX11" fmla="*/ 1924050 w 2466975"/>
              <a:gd name="connsiteY11" fmla="*/ 552450 h 3098637"/>
              <a:gd name="connsiteX12" fmla="*/ 1895475 w 2466975"/>
              <a:gd name="connsiteY12" fmla="*/ 561975 h 3098637"/>
              <a:gd name="connsiteX13" fmla="*/ 1809750 w 2466975"/>
              <a:gd name="connsiteY13" fmla="*/ 571500 h 3098637"/>
              <a:gd name="connsiteX14" fmla="*/ 1752600 w 2466975"/>
              <a:gd name="connsiteY14" fmla="*/ 590550 h 3098637"/>
              <a:gd name="connsiteX15" fmla="*/ 1724025 w 2466975"/>
              <a:gd name="connsiteY15" fmla="*/ 600075 h 3098637"/>
              <a:gd name="connsiteX16" fmla="*/ 1666875 w 2466975"/>
              <a:gd name="connsiteY16" fmla="*/ 638175 h 3098637"/>
              <a:gd name="connsiteX17" fmla="*/ 1609725 w 2466975"/>
              <a:gd name="connsiteY17" fmla="*/ 676275 h 3098637"/>
              <a:gd name="connsiteX18" fmla="*/ 1590675 w 2466975"/>
              <a:gd name="connsiteY18" fmla="*/ 704850 h 3098637"/>
              <a:gd name="connsiteX19" fmla="*/ 1533525 w 2466975"/>
              <a:gd name="connsiteY19" fmla="*/ 762000 h 3098637"/>
              <a:gd name="connsiteX20" fmla="*/ 1514475 w 2466975"/>
              <a:gd name="connsiteY20" fmla="*/ 790575 h 3098637"/>
              <a:gd name="connsiteX21" fmla="*/ 1504950 w 2466975"/>
              <a:gd name="connsiteY21" fmla="*/ 819150 h 3098637"/>
              <a:gd name="connsiteX22" fmla="*/ 1466850 w 2466975"/>
              <a:gd name="connsiteY22" fmla="*/ 876300 h 3098637"/>
              <a:gd name="connsiteX23" fmla="*/ 1409700 w 2466975"/>
              <a:gd name="connsiteY23" fmla="*/ 962025 h 3098637"/>
              <a:gd name="connsiteX24" fmla="*/ 1390650 w 2466975"/>
              <a:gd name="connsiteY24" fmla="*/ 990600 h 3098637"/>
              <a:gd name="connsiteX25" fmla="*/ 1381125 w 2466975"/>
              <a:gd name="connsiteY25" fmla="*/ 1028700 h 3098637"/>
              <a:gd name="connsiteX26" fmla="*/ 1371600 w 2466975"/>
              <a:gd name="connsiteY26" fmla="*/ 1057275 h 3098637"/>
              <a:gd name="connsiteX27" fmla="*/ 1390650 w 2466975"/>
              <a:gd name="connsiteY27" fmla="*/ 1219200 h 3098637"/>
              <a:gd name="connsiteX28" fmla="*/ 1371600 w 2466975"/>
              <a:gd name="connsiteY28" fmla="*/ 1495425 h 3098637"/>
              <a:gd name="connsiteX29" fmla="*/ 1352550 w 2466975"/>
              <a:gd name="connsiteY29" fmla="*/ 1571625 h 3098637"/>
              <a:gd name="connsiteX30" fmla="*/ 1314450 w 2466975"/>
              <a:gd name="connsiteY30" fmla="*/ 1628775 h 3098637"/>
              <a:gd name="connsiteX31" fmla="*/ 1295400 w 2466975"/>
              <a:gd name="connsiteY31" fmla="*/ 1657350 h 3098637"/>
              <a:gd name="connsiteX32" fmla="*/ 1247775 w 2466975"/>
              <a:gd name="connsiteY32" fmla="*/ 1714500 h 3098637"/>
              <a:gd name="connsiteX33" fmla="*/ 1238250 w 2466975"/>
              <a:gd name="connsiteY33" fmla="*/ 1743075 h 3098637"/>
              <a:gd name="connsiteX34" fmla="*/ 1171575 w 2466975"/>
              <a:gd name="connsiteY34" fmla="*/ 1828800 h 3098637"/>
              <a:gd name="connsiteX35" fmla="*/ 1143000 w 2466975"/>
              <a:gd name="connsiteY35" fmla="*/ 1866900 h 3098637"/>
              <a:gd name="connsiteX36" fmla="*/ 1095375 w 2466975"/>
              <a:gd name="connsiteY36" fmla="*/ 1924050 h 3098637"/>
              <a:gd name="connsiteX37" fmla="*/ 1057275 w 2466975"/>
              <a:gd name="connsiteY37" fmla="*/ 1981200 h 3098637"/>
              <a:gd name="connsiteX38" fmla="*/ 1038225 w 2466975"/>
              <a:gd name="connsiteY38" fmla="*/ 2009775 h 3098637"/>
              <a:gd name="connsiteX39" fmla="*/ 923925 w 2466975"/>
              <a:gd name="connsiteY39" fmla="*/ 2028825 h 3098637"/>
              <a:gd name="connsiteX40" fmla="*/ 866775 w 2466975"/>
              <a:gd name="connsiteY40" fmla="*/ 2047875 h 3098637"/>
              <a:gd name="connsiteX41" fmla="*/ 838200 w 2466975"/>
              <a:gd name="connsiteY41" fmla="*/ 2066925 h 3098637"/>
              <a:gd name="connsiteX42" fmla="*/ 781050 w 2466975"/>
              <a:gd name="connsiteY42" fmla="*/ 2095500 h 3098637"/>
              <a:gd name="connsiteX43" fmla="*/ 733425 w 2466975"/>
              <a:gd name="connsiteY43" fmla="*/ 2162175 h 3098637"/>
              <a:gd name="connsiteX44" fmla="*/ 714375 w 2466975"/>
              <a:gd name="connsiteY44" fmla="*/ 2190750 h 3098637"/>
              <a:gd name="connsiteX45" fmla="*/ 685800 w 2466975"/>
              <a:gd name="connsiteY45" fmla="*/ 2228850 h 3098637"/>
              <a:gd name="connsiteX46" fmla="*/ 657225 w 2466975"/>
              <a:gd name="connsiteY46" fmla="*/ 2276475 h 3098637"/>
              <a:gd name="connsiteX47" fmla="*/ 628650 w 2466975"/>
              <a:gd name="connsiteY47" fmla="*/ 2295525 h 3098637"/>
              <a:gd name="connsiteX48" fmla="*/ 581025 w 2466975"/>
              <a:gd name="connsiteY48" fmla="*/ 2362200 h 3098637"/>
              <a:gd name="connsiteX49" fmla="*/ 523875 w 2466975"/>
              <a:gd name="connsiteY49" fmla="*/ 2409825 h 3098637"/>
              <a:gd name="connsiteX50" fmla="*/ 495300 w 2466975"/>
              <a:gd name="connsiteY50" fmla="*/ 2419350 h 3098637"/>
              <a:gd name="connsiteX51" fmla="*/ 466725 w 2466975"/>
              <a:gd name="connsiteY51" fmla="*/ 2447925 h 3098637"/>
              <a:gd name="connsiteX52" fmla="*/ 371475 w 2466975"/>
              <a:gd name="connsiteY52" fmla="*/ 2571750 h 3098637"/>
              <a:gd name="connsiteX53" fmla="*/ 333375 w 2466975"/>
              <a:gd name="connsiteY53" fmla="*/ 2609850 h 3098637"/>
              <a:gd name="connsiteX54" fmla="*/ 304800 w 2466975"/>
              <a:gd name="connsiteY54" fmla="*/ 2657475 h 3098637"/>
              <a:gd name="connsiteX55" fmla="*/ 114300 w 2466975"/>
              <a:gd name="connsiteY55" fmla="*/ 2876550 h 3098637"/>
              <a:gd name="connsiteX56" fmla="*/ 85725 w 2466975"/>
              <a:gd name="connsiteY56" fmla="*/ 2895600 h 3098637"/>
              <a:gd name="connsiteX57" fmla="*/ 57150 w 2466975"/>
              <a:gd name="connsiteY57" fmla="*/ 2905125 h 3098637"/>
              <a:gd name="connsiteX58" fmla="*/ 47625 w 2466975"/>
              <a:gd name="connsiteY58" fmla="*/ 2933700 h 3098637"/>
              <a:gd name="connsiteX59" fmla="*/ 28575 w 2466975"/>
              <a:gd name="connsiteY59" fmla="*/ 2962275 h 3098637"/>
              <a:gd name="connsiteX60" fmla="*/ 19050 w 2466975"/>
              <a:gd name="connsiteY60" fmla="*/ 3067050 h 3098637"/>
              <a:gd name="connsiteX61" fmla="*/ 0 w 2466975"/>
              <a:gd name="connsiteY61" fmla="*/ 3095625 h 309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466975" h="3098637">
                <a:moveTo>
                  <a:pt x="2466975" y="0"/>
                </a:moveTo>
                <a:cubicBezTo>
                  <a:pt x="2447925" y="19050"/>
                  <a:pt x="2426251" y="35796"/>
                  <a:pt x="2409825" y="57150"/>
                </a:cubicBezTo>
                <a:cubicBezTo>
                  <a:pt x="2297867" y="202695"/>
                  <a:pt x="2425175" y="70375"/>
                  <a:pt x="2343150" y="152400"/>
                </a:cubicBezTo>
                <a:cubicBezTo>
                  <a:pt x="2335793" y="174471"/>
                  <a:pt x="2328699" y="200243"/>
                  <a:pt x="2314575" y="219075"/>
                </a:cubicBezTo>
                <a:cubicBezTo>
                  <a:pt x="2303799" y="233443"/>
                  <a:pt x="2288407" y="243751"/>
                  <a:pt x="2276475" y="257175"/>
                </a:cubicBezTo>
                <a:cubicBezTo>
                  <a:pt x="2262969" y="272370"/>
                  <a:pt x="2251762" y="289500"/>
                  <a:pt x="2238375" y="304800"/>
                </a:cubicBezTo>
                <a:cubicBezTo>
                  <a:pt x="2229505" y="314937"/>
                  <a:pt x="2218070" y="322742"/>
                  <a:pt x="2209800" y="333375"/>
                </a:cubicBezTo>
                <a:cubicBezTo>
                  <a:pt x="2185056" y="365188"/>
                  <a:pt x="2164129" y="410165"/>
                  <a:pt x="2133600" y="438150"/>
                </a:cubicBezTo>
                <a:cubicBezTo>
                  <a:pt x="2110195" y="459604"/>
                  <a:pt x="2081973" y="475195"/>
                  <a:pt x="2057400" y="495300"/>
                </a:cubicBezTo>
                <a:cubicBezTo>
                  <a:pt x="2046974" y="503830"/>
                  <a:pt x="2040033" y="516403"/>
                  <a:pt x="2028825" y="523875"/>
                </a:cubicBezTo>
                <a:cubicBezTo>
                  <a:pt x="2020471" y="529444"/>
                  <a:pt x="2009936" y="530758"/>
                  <a:pt x="2000250" y="533400"/>
                </a:cubicBezTo>
                <a:cubicBezTo>
                  <a:pt x="1974991" y="540289"/>
                  <a:pt x="1948888" y="544171"/>
                  <a:pt x="1924050" y="552450"/>
                </a:cubicBezTo>
                <a:cubicBezTo>
                  <a:pt x="1914525" y="555625"/>
                  <a:pt x="1905379" y="560324"/>
                  <a:pt x="1895475" y="561975"/>
                </a:cubicBezTo>
                <a:cubicBezTo>
                  <a:pt x="1867115" y="566702"/>
                  <a:pt x="1838325" y="568325"/>
                  <a:pt x="1809750" y="571500"/>
                </a:cubicBezTo>
                <a:lnTo>
                  <a:pt x="1752600" y="590550"/>
                </a:lnTo>
                <a:lnTo>
                  <a:pt x="1724025" y="600075"/>
                </a:lnTo>
                <a:cubicBezTo>
                  <a:pt x="1632868" y="691232"/>
                  <a:pt x="1749583" y="583036"/>
                  <a:pt x="1666875" y="638175"/>
                </a:cubicBezTo>
                <a:cubicBezTo>
                  <a:pt x="1595526" y="685741"/>
                  <a:pt x="1677669" y="653627"/>
                  <a:pt x="1609725" y="676275"/>
                </a:cubicBezTo>
                <a:cubicBezTo>
                  <a:pt x="1603375" y="685800"/>
                  <a:pt x="1598280" y="696294"/>
                  <a:pt x="1590675" y="704850"/>
                </a:cubicBezTo>
                <a:cubicBezTo>
                  <a:pt x="1572777" y="724986"/>
                  <a:pt x="1548469" y="739584"/>
                  <a:pt x="1533525" y="762000"/>
                </a:cubicBezTo>
                <a:cubicBezTo>
                  <a:pt x="1527175" y="771525"/>
                  <a:pt x="1519595" y="780336"/>
                  <a:pt x="1514475" y="790575"/>
                </a:cubicBezTo>
                <a:cubicBezTo>
                  <a:pt x="1509985" y="799555"/>
                  <a:pt x="1509826" y="810373"/>
                  <a:pt x="1504950" y="819150"/>
                </a:cubicBezTo>
                <a:cubicBezTo>
                  <a:pt x="1493831" y="839164"/>
                  <a:pt x="1479550" y="857250"/>
                  <a:pt x="1466850" y="876300"/>
                </a:cubicBezTo>
                <a:lnTo>
                  <a:pt x="1409700" y="962025"/>
                </a:lnTo>
                <a:lnTo>
                  <a:pt x="1390650" y="990600"/>
                </a:lnTo>
                <a:cubicBezTo>
                  <a:pt x="1387475" y="1003300"/>
                  <a:pt x="1384721" y="1016113"/>
                  <a:pt x="1381125" y="1028700"/>
                </a:cubicBezTo>
                <a:cubicBezTo>
                  <a:pt x="1378367" y="1038354"/>
                  <a:pt x="1371600" y="1047235"/>
                  <a:pt x="1371600" y="1057275"/>
                </a:cubicBezTo>
                <a:cubicBezTo>
                  <a:pt x="1371600" y="1152036"/>
                  <a:pt x="1374414" y="1154257"/>
                  <a:pt x="1390650" y="1219200"/>
                </a:cubicBezTo>
                <a:cubicBezTo>
                  <a:pt x="1376340" y="1576939"/>
                  <a:pt x="1401094" y="1362702"/>
                  <a:pt x="1371600" y="1495425"/>
                </a:cubicBezTo>
                <a:cubicBezTo>
                  <a:pt x="1368472" y="1509499"/>
                  <a:pt x="1362006" y="1554604"/>
                  <a:pt x="1352550" y="1571625"/>
                </a:cubicBezTo>
                <a:cubicBezTo>
                  <a:pt x="1341431" y="1591639"/>
                  <a:pt x="1327150" y="1609725"/>
                  <a:pt x="1314450" y="1628775"/>
                </a:cubicBezTo>
                <a:cubicBezTo>
                  <a:pt x="1308100" y="1638300"/>
                  <a:pt x="1303495" y="1649255"/>
                  <a:pt x="1295400" y="1657350"/>
                </a:cubicBezTo>
                <a:cubicBezTo>
                  <a:pt x="1274334" y="1678416"/>
                  <a:pt x="1261036" y="1687978"/>
                  <a:pt x="1247775" y="1714500"/>
                </a:cubicBezTo>
                <a:cubicBezTo>
                  <a:pt x="1243285" y="1723480"/>
                  <a:pt x="1243819" y="1734721"/>
                  <a:pt x="1238250" y="1743075"/>
                </a:cubicBezTo>
                <a:cubicBezTo>
                  <a:pt x="1218170" y="1773196"/>
                  <a:pt x="1193647" y="1800107"/>
                  <a:pt x="1171575" y="1828800"/>
                </a:cubicBezTo>
                <a:cubicBezTo>
                  <a:pt x="1161896" y="1841383"/>
                  <a:pt x="1150100" y="1852701"/>
                  <a:pt x="1143000" y="1866900"/>
                </a:cubicBezTo>
                <a:cubicBezTo>
                  <a:pt x="1118830" y="1915239"/>
                  <a:pt x="1135764" y="1897124"/>
                  <a:pt x="1095375" y="1924050"/>
                </a:cubicBezTo>
                <a:lnTo>
                  <a:pt x="1057275" y="1981200"/>
                </a:lnTo>
                <a:cubicBezTo>
                  <a:pt x="1050925" y="1990725"/>
                  <a:pt x="1049584" y="2008355"/>
                  <a:pt x="1038225" y="2009775"/>
                </a:cubicBezTo>
                <a:cubicBezTo>
                  <a:pt x="984195" y="2016529"/>
                  <a:pt x="968877" y="2015339"/>
                  <a:pt x="923925" y="2028825"/>
                </a:cubicBezTo>
                <a:cubicBezTo>
                  <a:pt x="904691" y="2034595"/>
                  <a:pt x="883483" y="2036736"/>
                  <a:pt x="866775" y="2047875"/>
                </a:cubicBezTo>
                <a:cubicBezTo>
                  <a:pt x="857250" y="2054225"/>
                  <a:pt x="848439" y="2061805"/>
                  <a:pt x="838200" y="2066925"/>
                </a:cubicBezTo>
                <a:cubicBezTo>
                  <a:pt x="759330" y="2106360"/>
                  <a:pt x="862942" y="2040905"/>
                  <a:pt x="781050" y="2095500"/>
                </a:cubicBezTo>
                <a:cubicBezTo>
                  <a:pt x="736155" y="2162843"/>
                  <a:pt x="792498" y="2079473"/>
                  <a:pt x="733425" y="2162175"/>
                </a:cubicBezTo>
                <a:cubicBezTo>
                  <a:pt x="726771" y="2171490"/>
                  <a:pt x="721029" y="2181435"/>
                  <a:pt x="714375" y="2190750"/>
                </a:cubicBezTo>
                <a:cubicBezTo>
                  <a:pt x="705148" y="2203668"/>
                  <a:pt x="694606" y="2215641"/>
                  <a:pt x="685800" y="2228850"/>
                </a:cubicBezTo>
                <a:cubicBezTo>
                  <a:pt x="675531" y="2244254"/>
                  <a:pt x="669273" y="2262419"/>
                  <a:pt x="657225" y="2276475"/>
                </a:cubicBezTo>
                <a:cubicBezTo>
                  <a:pt x="649775" y="2285167"/>
                  <a:pt x="636745" y="2287430"/>
                  <a:pt x="628650" y="2295525"/>
                </a:cubicBezTo>
                <a:cubicBezTo>
                  <a:pt x="594335" y="2329840"/>
                  <a:pt x="608067" y="2329750"/>
                  <a:pt x="581025" y="2362200"/>
                </a:cubicBezTo>
                <a:cubicBezTo>
                  <a:pt x="565978" y="2380256"/>
                  <a:pt x="545282" y="2399121"/>
                  <a:pt x="523875" y="2409825"/>
                </a:cubicBezTo>
                <a:cubicBezTo>
                  <a:pt x="514895" y="2414315"/>
                  <a:pt x="504825" y="2416175"/>
                  <a:pt x="495300" y="2419350"/>
                </a:cubicBezTo>
                <a:cubicBezTo>
                  <a:pt x="485775" y="2428875"/>
                  <a:pt x="475255" y="2437499"/>
                  <a:pt x="466725" y="2447925"/>
                </a:cubicBezTo>
                <a:cubicBezTo>
                  <a:pt x="464491" y="2450656"/>
                  <a:pt x="386435" y="2556790"/>
                  <a:pt x="371475" y="2571750"/>
                </a:cubicBezTo>
                <a:cubicBezTo>
                  <a:pt x="358775" y="2584450"/>
                  <a:pt x="344402" y="2595673"/>
                  <a:pt x="333375" y="2609850"/>
                </a:cubicBezTo>
                <a:cubicBezTo>
                  <a:pt x="322009" y="2624463"/>
                  <a:pt x="316551" y="2643169"/>
                  <a:pt x="304800" y="2657475"/>
                </a:cubicBezTo>
                <a:cubicBezTo>
                  <a:pt x="243375" y="2732254"/>
                  <a:pt x="194820" y="2822870"/>
                  <a:pt x="114300" y="2876550"/>
                </a:cubicBezTo>
                <a:cubicBezTo>
                  <a:pt x="104775" y="2882900"/>
                  <a:pt x="95964" y="2890480"/>
                  <a:pt x="85725" y="2895600"/>
                </a:cubicBezTo>
                <a:cubicBezTo>
                  <a:pt x="76745" y="2900090"/>
                  <a:pt x="66675" y="2901950"/>
                  <a:pt x="57150" y="2905125"/>
                </a:cubicBezTo>
                <a:cubicBezTo>
                  <a:pt x="53975" y="2914650"/>
                  <a:pt x="52115" y="2924720"/>
                  <a:pt x="47625" y="2933700"/>
                </a:cubicBezTo>
                <a:cubicBezTo>
                  <a:pt x="42505" y="2943939"/>
                  <a:pt x="30974" y="2951081"/>
                  <a:pt x="28575" y="2962275"/>
                </a:cubicBezTo>
                <a:cubicBezTo>
                  <a:pt x="21227" y="2996566"/>
                  <a:pt x="24010" y="3032333"/>
                  <a:pt x="19050" y="3067050"/>
                </a:cubicBezTo>
                <a:cubicBezTo>
                  <a:pt x="14538" y="3098637"/>
                  <a:pt x="17663" y="3095625"/>
                  <a:pt x="0" y="3095625"/>
                </a:cubicBezTo>
              </a:path>
            </a:pathLst>
          </a:cu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d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4082" y="1195612"/>
            <a:ext cx="4975636" cy="3733586"/>
          </a:xfrm>
          <a:prstGeom prst="rect">
            <a:avLst/>
          </a:prstGeom>
        </p:spPr>
      </p:pic>
      <p:pic>
        <p:nvPicPr>
          <p:cNvPr id="11" name="Obrázek 10" descr="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214686"/>
            <a:ext cx="4554810" cy="3424618"/>
          </a:xfrm>
          <a:prstGeom prst="rect">
            <a:avLst/>
          </a:prstGeom>
        </p:spPr>
      </p:pic>
      <p:sp>
        <p:nvSpPr>
          <p:cNvPr id="5" name="TextovéPole 3"/>
          <p:cNvSpPr txBox="1"/>
          <p:nvPr/>
        </p:nvSpPr>
        <p:spPr>
          <a:xfrm>
            <a:off x="1403648" y="332656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HISTOLOGICKÝ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Obrázek 10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BlokTextu 9"/>
          <p:cNvSpPr txBox="1"/>
          <p:nvPr/>
        </p:nvSpPr>
        <p:spPr>
          <a:xfrm>
            <a:off x="683568" y="1700808"/>
            <a:ext cx="2376264" cy="92333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bunková skladba – </a:t>
            </a:r>
            <a:r>
              <a:rPr lang="sk-SK" dirty="0" err="1" smtClean="0">
                <a:solidFill>
                  <a:schemeClr val="bg1"/>
                </a:solidFill>
              </a:rPr>
              <a:t>tubulárny</a:t>
            </a:r>
            <a:r>
              <a:rPr lang="sk-SK" dirty="0" smtClean="0">
                <a:solidFill>
                  <a:schemeClr val="bg1"/>
                </a:solidFill>
              </a:rPr>
              <a:t> vzor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výskyt </a:t>
            </a:r>
            <a:r>
              <a:rPr lang="sk-SK" dirty="0" err="1" smtClean="0">
                <a:solidFill>
                  <a:schemeClr val="bg1"/>
                </a:solidFill>
              </a:rPr>
              <a:t>mitóz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2" name="Ovál 11"/>
          <p:cNvSpPr/>
          <p:nvPr/>
        </p:nvSpPr>
        <p:spPr>
          <a:xfrm>
            <a:off x="1907704" y="4653136"/>
            <a:ext cx="936104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vál 12"/>
          <p:cNvSpPr/>
          <p:nvPr/>
        </p:nvSpPr>
        <p:spPr>
          <a:xfrm>
            <a:off x="6084168" y="2348880"/>
            <a:ext cx="936104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 descr="j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11310" y="1285860"/>
            <a:ext cx="5418408" cy="4071966"/>
          </a:xfrm>
          <a:ln>
            <a:solidFill>
              <a:srgbClr val="002060"/>
            </a:solidFill>
          </a:ln>
        </p:spPr>
      </p:pic>
      <p:sp>
        <p:nvSpPr>
          <p:cNvPr id="5" name="TextovéPole 3"/>
          <p:cNvSpPr txBox="1"/>
          <p:nvPr/>
        </p:nvSpPr>
        <p:spPr>
          <a:xfrm>
            <a:off x="1403648" y="332656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HISTOLOGICKÝ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brázek 8" descr="v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285860"/>
            <a:ext cx="3246060" cy="243576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Obrázek 10" descr="jj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022221"/>
            <a:ext cx="4786346" cy="359155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BlokTextu 11"/>
          <p:cNvSpPr txBox="1"/>
          <p:nvPr/>
        </p:nvSpPr>
        <p:spPr>
          <a:xfrm>
            <a:off x="5868144" y="5805264"/>
            <a:ext cx="2376264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metaplastické</a:t>
            </a:r>
            <a:r>
              <a:rPr lang="sk-SK" dirty="0" smtClean="0">
                <a:solidFill>
                  <a:schemeClr val="bg1"/>
                </a:solidFill>
              </a:rPr>
              <a:t> črty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P00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4038600" cy="3028950"/>
          </a:xfrm>
          <a:ln>
            <a:solidFill>
              <a:srgbClr val="002060"/>
            </a:solidFill>
          </a:ln>
        </p:spPr>
      </p:pic>
      <p:pic>
        <p:nvPicPr>
          <p:cNvPr id="6" name="Zástupný symbol pro obsah 5" descr="P0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05179" y="2500306"/>
            <a:ext cx="5524539" cy="4143404"/>
          </a:xfrm>
          <a:ln>
            <a:solidFill>
              <a:srgbClr val="00206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10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3"/>
          <p:cNvSpPr txBox="1"/>
          <p:nvPr/>
        </p:nvSpPr>
        <p:spPr>
          <a:xfrm>
            <a:off x="1403648" y="332656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HISTOLOGICKÝ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BlokTextu 10"/>
          <p:cNvSpPr txBox="1"/>
          <p:nvPr/>
        </p:nvSpPr>
        <p:spPr>
          <a:xfrm>
            <a:off x="611560" y="5086925"/>
            <a:ext cx="2376264" cy="92333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metaplastické</a:t>
            </a:r>
            <a:r>
              <a:rPr lang="sk-SK" dirty="0" smtClean="0">
                <a:solidFill>
                  <a:schemeClr val="bg1"/>
                </a:solidFill>
              </a:rPr>
              <a:t> črty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svetlobunkové</a:t>
            </a:r>
            <a:r>
              <a:rPr lang="sk-SK" dirty="0" smtClean="0">
                <a:solidFill>
                  <a:schemeClr val="bg1"/>
                </a:solidFill>
              </a:rPr>
              <a:t> partie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lobulárny</a:t>
            </a:r>
            <a:r>
              <a:rPr lang="sk-SK" dirty="0" smtClean="0">
                <a:solidFill>
                  <a:schemeClr val="bg1"/>
                </a:solidFill>
              </a:rPr>
              <a:t> vzor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P0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4572000" cy="3429000"/>
          </a:xfrm>
          <a:ln>
            <a:solidFill>
              <a:srgbClr val="002060"/>
            </a:solidFill>
          </a:ln>
        </p:spPr>
      </p:pic>
      <p:pic>
        <p:nvPicPr>
          <p:cNvPr id="6" name="Zástupný symbol pro obsah 5" descr="P00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3143248"/>
            <a:ext cx="4644000" cy="3483000"/>
          </a:xfrm>
          <a:ln>
            <a:solidFill>
              <a:srgbClr val="00206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brázek 10" descr="Log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ovéPole 3"/>
          <p:cNvSpPr txBox="1"/>
          <p:nvPr/>
        </p:nvSpPr>
        <p:spPr>
          <a:xfrm>
            <a:off x="1403648" y="332656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HISTOLOGICKÝ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5364088" y="1772816"/>
            <a:ext cx="2376264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glanduliformita</a:t>
            </a:r>
            <a:endParaRPr lang="sk-SK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solidizácia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00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86182" y="2786058"/>
            <a:ext cx="5143536" cy="3857652"/>
          </a:xfrm>
          <a:ln>
            <a:solidFill>
              <a:srgbClr val="002060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3"/>
          <p:cNvSpPr txBox="1"/>
          <p:nvPr/>
        </p:nvSpPr>
        <p:spPr>
          <a:xfrm>
            <a:off x="1403648" y="332656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HISTOLOGICKÝ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Obrázek 10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Zástupný symbol pro obsah 7" descr="P0011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14282" y="1285860"/>
            <a:ext cx="4038600" cy="3028950"/>
          </a:xfrm>
          <a:ln>
            <a:solidFill>
              <a:srgbClr val="002060"/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ok 15" descr="am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078224" cy="306628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3"/>
          <p:cNvSpPr txBox="1"/>
          <p:nvPr/>
        </p:nvSpPr>
        <p:spPr>
          <a:xfrm>
            <a:off x="1403648" y="332656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HISTOLOGICKÝ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Obrázek 10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BlokTextu 10"/>
          <p:cNvSpPr txBox="1"/>
          <p:nvPr/>
        </p:nvSpPr>
        <p:spPr>
          <a:xfrm>
            <a:off x="4860032" y="1428736"/>
            <a:ext cx="3816424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intraduktálna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vermiformná</a:t>
            </a:r>
            <a:r>
              <a:rPr lang="sk-SK" dirty="0" smtClean="0">
                <a:solidFill>
                  <a:schemeClr val="bg1"/>
                </a:solidFill>
              </a:rPr>
              <a:t> (</a:t>
            </a:r>
            <a:r>
              <a:rPr lang="sk-SK" dirty="0" err="1" smtClean="0">
                <a:solidFill>
                  <a:schemeClr val="bg1"/>
                </a:solidFill>
              </a:rPr>
              <a:t>papilárna</a:t>
            </a:r>
            <a:r>
              <a:rPr lang="sk-SK" dirty="0" smtClean="0">
                <a:solidFill>
                  <a:schemeClr val="bg1"/>
                </a:solidFill>
              </a:rPr>
              <a:t>) </a:t>
            </a:r>
            <a:r>
              <a:rPr lang="sk-SK" dirty="0" smtClean="0">
                <a:solidFill>
                  <a:schemeClr val="bg1"/>
                </a:solidFill>
              </a:rPr>
              <a:t>propagácia 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2" name="Obrázok 11" descr="ame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0820" y="2132856"/>
            <a:ext cx="6003668" cy="4536504"/>
          </a:xfrm>
          <a:prstGeom prst="rect">
            <a:avLst/>
          </a:prstGeom>
        </p:spPr>
      </p:pic>
      <p:pic>
        <p:nvPicPr>
          <p:cNvPr id="15" name="Obrázok 14" descr="ame6.jpg"/>
          <p:cNvPicPr>
            <a:picLocks noChangeAspect="1"/>
          </p:cNvPicPr>
          <p:nvPr/>
        </p:nvPicPr>
        <p:blipFill>
          <a:blip r:embed="rId2" cstate="print"/>
          <a:srcRect l="29130" t="49310" r="31779" b="8218"/>
          <a:stretch>
            <a:fillRect/>
          </a:stretch>
        </p:blipFill>
        <p:spPr>
          <a:xfrm>
            <a:off x="1367508" y="2780785"/>
            <a:ext cx="1594219" cy="130217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03648" y="332656"/>
            <a:ext cx="516861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AKÁ JE VAŠA DIAGNÓZA?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10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2" descr="C:\Users\nay\Desktop\telefón\DSC0013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430761" y="1537419"/>
            <a:ext cx="5425221" cy="4572032"/>
          </a:xfrm>
          <a:prstGeom prst="rect">
            <a:avLst/>
          </a:prstGeom>
          <a:noFill/>
        </p:spPr>
      </p:pic>
      <p:sp>
        <p:nvSpPr>
          <p:cNvPr id="13" name="Obdélník 12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Volný tvar 13"/>
          <p:cNvSpPr/>
          <p:nvPr/>
        </p:nvSpPr>
        <p:spPr>
          <a:xfrm>
            <a:off x="2857488" y="1857364"/>
            <a:ext cx="2071702" cy="3643338"/>
          </a:xfrm>
          <a:custGeom>
            <a:avLst/>
            <a:gdLst>
              <a:gd name="connsiteX0" fmla="*/ 20320 w 1648460"/>
              <a:gd name="connsiteY0" fmla="*/ 858520 h 4157980"/>
              <a:gd name="connsiteX1" fmla="*/ 751840 w 1648460"/>
              <a:gd name="connsiteY1" fmla="*/ 81280 h 4157980"/>
              <a:gd name="connsiteX2" fmla="*/ 1635760 w 1648460"/>
              <a:gd name="connsiteY2" fmla="*/ 1148080 h 4157980"/>
              <a:gd name="connsiteX3" fmla="*/ 828040 w 1648460"/>
              <a:gd name="connsiteY3" fmla="*/ 2961640 h 4157980"/>
              <a:gd name="connsiteX4" fmla="*/ 919480 w 1648460"/>
              <a:gd name="connsiteY4" fmla="*/ 3967480 h 4157980"/>
              <a:gd name="connsiteX5" fmla="*/ 919480 w 1648460"/>
              <a:gd name="connsiteY5" fmla="*/ 3982720 h 4157980"/>
              <a:gd name="connsiteX6" fmla="*/ 797560 w 1648460"/>
              <a:gd name="connsiteY6" fmla="*/ 2915920 h 4157980"/>
              <a:gd name="connsiteX7" fmla="*/ 1620520 w 1648460"/>
              <a:gd name="connsiteY7" fmla="*/ 1300480 h 4157980"/>
              <a:gd name="connsiteX8" fmla="*/ 629920 w 1648460"/>
              <a:gd name="connsiteY8" fmla="*/ 66040 h 4157980"/>
              <a:gd name="connsiteX9" fmla="*/ 20320 w 1648460"/>
              <a:gd name="connsiteY9" fmla="*/ 858520 h 415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8460" h="4157980">
                <a:moveTo>
                  <a:pt x="20320" y="858520"/>
                </a:moveTo>
                <a:cubicBezTo>
                  <a:pt x="40640" y="861060"/>
                  <a:pt x="482600" y="33020"/>
                  <a:pt x="751840" y="81280"/>
                </a:cubicBezTo>
                <a:cubicBezTo>
                  <a:pt x="1021080" y="129540"/>
                  <a:pt x="1623060" y="668020"/>
                  <a:pt x="1635760" y="1148080"/>
                </a:cubicBezTo>
                <a:cubicBezTo>
                  <a:pt x="1648460" y="1628140"/>
                  <a:pt x="947420" y="2491740"/>
                  <a:pt x="828040" y="2961640"/>
                </a:cubicBezTo>
                <a:cubicBezTo>
                  <a:pt x="708660" y="3431540"/>
                  <a:pt x="904240" y="3797300"/>
                  <a:pt x="919480" y="3967480"/>
                </a:cubicBezTo>
                <a:cubicBezTo>
                  <a:pt x="934720" y="4137660"/>
                  <a:pt x="939800" y="4157980"/>
                  <a:pt x="919480" y="3982720"/>
                </a:cubicBezTo>
                <a:cubicBezTo>
                  <a:pt x="899160" y="3807460"/>
                  <a:pt x="680720" y="3362960"/>
                  <a:pt x="797560" y="2915920"/>
                </a:cubicBezTo>
                <a:cubicBezTo>
                  <a:pt x="914400" y="2468880"/>
                  <a:pt x="1648460" y="1775460"/>
                  <a:pt x="1620520" y="1300480"/>
                </a:cubicBezTo>
                <a:cubicBezTo>
                  <a:pt x="1592580" y="825500"/>
                  <a:pt x="899160" y="132080"/>
                  <a:pt x="629920" y="66040"/>
                </a:cubicBezTo>
                <a:cubicBezTo>
                  <a:pt x="360680" y="0"/>
                  <a:pt x="0" y="855980"/>
                  <a:pt x="20320" y="858520"/>
                </a:cubicBezTo>
                <a:close/>
              </a:path>
            </a:pathLst>
          </a:custGeom>
          <a:solidFill>
            <a:srgbClr val="FFC000"/>
          </a:solidFill>
          <a:ln w="666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Elipsa 14"/>
          <p:cNvSpPr/>
          <p:nvPr/>
        </p:nvSpPr>
        <p:spPr>
          <a:xfrm>
            <a:off x="3929058" y="5857892"/>
            <a:ext cx="857256" cy="71435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obráz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Obrázok 15" descr="obrázok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ázok 10" descr="obrázok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3"/>
          <p:cNvSpPr txBox="1"/>
          <p:nvPr/>
        </p:nvSpPr>
        <p:spPr>
          <a:xfrm>
            <a:off x="1403648" y="332656"/>
            <a:ext cx="42368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INDÍCIE K DIAGNÓZE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ek 10" descr="Logo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BlokTextu 14"/>
          <p:cNvSpPr txBox="1"/>
          <p:nvPr/>
        </p:nvSpPr>
        <p:spPr>
          <a:xfrm>
            <a:off x="6429389" y="1988840"/>
            <a:ext cx="2535100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relatívne zriedkavá</a:t>
            </a:r>
          </a:p>
          <a:p>
            <a:r>
              <a:rPr lang="sk-SK" dirty="0" smtClean="0"/>
              <a:t>kombinácia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dvaja v jednom obraze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smtClean="0"/>
              <a:t>vyzerá to hrozivo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ale je to zaujímavé</a:t>
            </a:r>
            <a:endParaRPr lang="sk-SK" dirty="0" smtClean="0"/>
          </a:p>
        </p:txBody>
      </p:sp>
      <p:sp>
        <p:nvSpPr>
          <p:cNvPr id="13" name="Obdélník 12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Obdélník 11"/>
          <p:cNvSpPr/>
          <p:nvPr/>
        </p:nvSpPr>
        <p:spPr>
          <a:xfrm rot="21139181">
            <a:off x="1714480" y="-704574"/>
            <a:ext cx="4500594" cy="93256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Left">
              <a:rot lat="1800000" lon="1800000" rev="0"/>
            </a:camera>
            <a:lightRig rig="balanced" dir="t">
              <a:rot lat="0" lon="0" rev="8700000"/>
            </a:lightRig>
          </a:scene3d>
          <a:sp3d z="311150"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60000" b="1" cap="none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cs-CZ" sz="60000" b="1" cap="none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475656" y="332656"/>
            <a:ext cx="252857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KAZUISTIKA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79512" y="1340768"/>
            <a:ext cx="4392488" cy="48320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b="1" dirty="0" smtClean="0"/>
              <a:t> </a:t>
            </a:r>
            <a:r>
              <a:rPr lang="sk-SK" sz="2800" dirty="0" smtClean="0"/>
              <a:t>77-ročná žena 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sk-SK" sz="2800" dirty="0" err="1" smtClean="0"/>
              <a:t>asymptomatický</a:t>
            </a:r>
            <a:r>
              <a:rPr lang="sk-SK" sz="2800" dirty="0" smtClean="0"/>
              <a:t>, </a:t>
            </a:r>
            <a:r>
              <a:rPr lang="sk-SK" sz="2800" dirty="0" err="1" smtClean="0"/>
              <a:t>palpabilný</a:t>
            </a:r>
            <a:r>
              <a:rPr lang="sk-SK" sz="2800" dirty="0" smtClean="0"/>
              <a:t> </a:t>
            </a:r>
            <a:r>
              <a:rPr lang="sk-SK" sz="2800" b="1" dirty="0" smtClean="0"/>
              <a:t>tumor HLQ </a:t>
            </a:r>
            <a:r>
              <a:rPr lang="sk-SK" sz="2800" b="1" dirty="0" err="1" smtClean="0"/>
              <a:t>mammae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l.dx</a:t>
            </a:r>
            <a:r>
              <a:rPr lang="sk-SK" sz="2800" b="1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sk-SK" sz="2800" dirty="0" smtClean="0"/>
              <a:t>MMG – ohraničená lézia bez MK, </a:t>
            </a:r>
            <a:r>
              <a:rPr lang="sk-SK" sz="2800" b="1" dirty="0" smtClean="0"/>
              <a:t>BIRADS 4a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sk-SK" sz="2800" dirty="0" smtClean="0"/>
              <a:t>USG – </a:t>
            </a:r>
            <a:r>
              <a:rPr lang="sk-SK" sz="2800" dirty="0" err="1" smtClean="0"/>
              <a:t>hypoechogenná</a:t>
            </a:r>
            <a:r>
              <a:rPr lang="sk-SK" sz="2800" dirty="0" smtClean="0"/>
              <a:t> lézia </a:t>
            </a:r>
            <a:r>
              <a:rPr lang="sk-SK" sz="2800" b="1" dirty="0" smtClean="0"/>
              <a:t>12,1x13mm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sk-SK" sz="2800" dirty="0" smtClean="0"/>
              <a:t>CCB – nekrotické okrsky, atypické bunky, ER+/PR-, </a:t>
            </a:r>
            <a:r>
              <a:rPr lang="sk-SK" sz="2800" b="1" dirty="0" smtClean="0"/>
              <a:t>B4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sk-SK" sz="2800" b="1" dirty="0" smtClean="0"/>
              <a:t>parciálna ME, „</a:t>
            </a:r>
            <a:r>
              <a:rPr lang="sk-SK" sz="2800" b="1" dirty="0" err="1" smtClean="0"/>
              <a:t>cavity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shaving</a:t>
            </a:r>
            <a:r>
              <a:rPr lang="sk-SK" sz="2800" b="1" dirty="0" smtClean="0"/>
              <a:t>“, SLN- </a:t>
            </a:r>
            <a:endParaRPr lang="cs-CZ" sz="2800" b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8" name="Obdĺžnik 17"/>
          <p:cNvSpPr/>
          <p:nvPr/>
        </p:nvSpPr>
        <p:spPr>
          <a:xfrm>
            <a:off x="6012160" y="1772816"/>
            <a:ext cx="151216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bdĺžnik 18"/>
          <p:cNvSpPr/>
          <p:nvPr/>
        </p:nvSpPr>
        <p:spPr>
          <a:xfrm>
            <a:off x="6516216" y="2204864"/>
            <a:ext cx="9361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bdĺžnik 19"/>
          <p:cNvSpPr/>
          <p:nvPr/>
        </p:nvSpPr>
        <p:spPr>
          <a:xfrm>
            <a:off x="5940152" y="1764432"/>
            <a:ext cx="296416" cy="296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8471" y="3638955"/>
            <a:ext cx="2286017" cy="300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Obrázok 16" descr="metastatic-breast-cancer-survival-rates-for-women-pic2.jpg"/>
          <p:cNvPicPr>
            <a:picLocks noChangeAspect="1"/>
          </p:cNvPicPr>
          <p:nvPr/>
        </p:nvPicPr>
        <p:blipFill>
          <a:blip r:embed="rId5" cstate="print"/>
          <a:srcRect r="60661"/>
          <a:stretch>
            <a:fillRect/>
          </a:stretch>
        </p:blipFill>
        <p:spPr>
          <a:xfrm>
            <a:off x="4644008" y="1340768"/>
            <a:ext cx="2714074" cy="416709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000364" y="6286520"/>
            <a:ext cx="3549754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 smtClean="0"/>
              <a:t>Obrazová príloha je len ilustratívna</a:t>
            </a:r>
            <a:endParaRPr lang="sk-SK" dirty="0"/>
          </a:p>
        </p:txBody>
      </p:sp>
      <p:sp>
        <p:nvSpPr>
          <p:cNvPr id="13" name="Pravouhlý trojuholník 12"/>
          <p:cNvSpPr/>
          <p:nvPr/>
        </p:nvSpPr>
        <p:spPr>
          <a:xfrm rot="16200000" flipH="1">
            <a:off x="5328112" y="1737040"/>
            <a:ext cx="2304000" cy="1800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4" name="Zástupný symbol obsahu 3" descr="P93013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031942" y="1952836"/>
            <a:ext cx="4824534" cy="36004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 descr="C:\Users\nay\Desktop\telefón\PB_2_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3"/>
          <p:cNvSpPr txBox="1"/>
          <p:nvPr/>
        </p:nvSpPr>
        <p:spPr>
          <a:xfrm>
            <a:off x="1403648" y="332656"/>
            <a:ext cx="4459041" cy="6674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IMUNOHISTOCHÉMIA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Obrázok 10" descr="ame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1" y="1268760"/>
            <a:ext cx="5949679" cy="446449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Zástupný symbol pro obsah 5" descr="P0005.jpg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lum bright="9000"/>
          </a:blip>
          <a:stretch>
            <a:fillRect/>
          </a:stretch>
        </p:blipFill>
        <p:spPr>
          <a:xfrm>
            <a:off x="4932040" y="3614760"/>
            <a:ext cx="4038600" cy="3028950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Obdélník 11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4860032" y="1691516"/>
            <a:ext cx="381642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sk-SK" dirty="0" smtClean="0"/>
              <a:t> epitelové </a:t>
            </a:r>
            <a:r>
              <a:rPr lang="sk-SK" dirty="0" err="1" smtClean="0"/>
              <a:t>markery</a:t>
            </a:r>
            <a:r>
              <a:rPr lang="sk-SK" dirty="0" smtClean="0"/>
              <a:t> (CK7, CK8/18)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3"/>
          <p:cNvSpPr txBox="1"/>
          <p:nvPr/>
        </p:nvSpPr>
        <p:spPr>
          <a:xfrm>
            <a:off x="1403648" y="332656"/>
            <a:ext cx="4459041" cy="6674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IMUNOHISTOCHÉMIA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Obrázok 11" descr="am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340768"/>
            <a:ext cx="5086016" cy="381642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5" name="Zástupný symbol obsahu 14" descr="ame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925888" y="3634328"/>
            <a:ext cx="4038600" cy="3035032"/>
          </a:xfr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1" name="Zástupný symbol pro obsah 4" descr="P0011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rcRect t="2376"/>
          <a:stretch>
            <a:fillRect/>
          </a:stretch>
        </p:blipFill>
        <p:spPr>
          <a:xfrm>
            <a:off x="5572132" y="1351304"/>
            <a:ext cx="3071834" cy="2249126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Obdélník 12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683568" y="5723964"/>
            <a:ext cx="381642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myoepitelové</a:t>
            </a:r>
            <a:r>
              <a:rPr lang="sk-SK" dirty="0" smtClean="0"/>
              <a:t> </a:t>
            </a:r>
            <a:r>
              <a:rPr lang="sk-SK" dirty="0" err="1" smtClean="0"/>
              <a:t>markery</a:t>
            </a:r>
            <a:r>
              <a:rPr lang="sk-SK" dirty="0" smtClean="0"/>
              <a:t> (CD10, SMA)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00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324710"/>
            <a:ext cx="7092000" cy="5319000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3"/>
          <p:cNvSpPr txBox="1"/>
          <p:nvPr/>
        </p:nvSpPr>
        <p:spPr>
          <a:xfrm>
            <a:off x="1403648" y="332656"/>
            <a:ext cx="4459041" cy="6674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IMUNOHISTOCHÉMIA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Zástupný symbol pro obsah 4" descr="P0014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14282" y="3614760"/>
            <a:ext cx="4038600" cy="3028950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Obdélník 12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2195736" y="5723964"/>
            <a:ext cx="410445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myoepitelové</a:t>
            </a:r>
            <a:r>
              <a:rPr lang="sk-SK" dirty="0" smtClean="0"/>
              <a:t> </a:t>
            </a:r>
            <a:r>
              <a:rPr lang="sk-SK" dirty="0" err="1" smtClean="0"/>
              <a:t>markery</a:t>
            </a:r>
            <a:r>
              <a:rPr lang="sk-SK" dirty="0" smtClean="0"/>
              <a:t> (CD10, SMA, p63)</a:t>
            </a:r>
            <a:endParaRPr lang="sk-SK" dirty="0"/>
          </a:p>
        </p:txBody>
      </p:sp>
      <p:pic>
        <p:nvPicPr>
          <p:cNvPr id="14" name="Obrázok 13" descr="P015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1305120"/>
            <a:ext cx="2510158" cy="188883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00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491310" y="2564904"/>
            <a:ext cx="5438408" cy="4078806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3"/>
          <p:cNvSpPr txBox="1"/>
          <p:nvPr/>
        </p:nvSpPr>
        <p:spPr>
          <a:xfrm>
            <a:off x="1403648" y="332656"/>
            <a:ext cx="4459041" cy="6674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IMUNOHISTOCHÉMIA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Obdélník 10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Obrázok 11" descr="ame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268760"/>
            <a:ext cx="3232683" cy="2428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P00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5400000" cy="4050000"/>
          </a:xfr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Zástupný symbol pro obsah 5" descr="P00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91118" y="3614760"/>
            <a:ext cx="4038600" cy="3028950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3"/>
          <p:cNvSpPr txBox="1"/>
          <p:nvPr/>
        </p:nvSpPr>
        <p:spPr>
          <a:xfrm>
            <a:off x="1403648" y="332656"/>
            <a:ext cx="4459041" cy="6674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IMUNOHISTOCHÉMIA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Obdélník 10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P00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5400000" cy="4050000"/>
          </a:xfr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Zástupný symbol pro obsah 5" descr="P00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3614760"/>
            <a:ext cx="4038600" cy="3028950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3"/>
          <p:cNvSpPr txBox="1"/>
          <p:nvPr/>
        </p:nvSpPr>
        <p:spPr>
          <a:xfrm>
            <a:off x="1403648" y="332656"/>
            <a:ext cx="4459041" cy="6674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IMUNOHISTOCHÉMIA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P00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5400000" cy="4050000"/>
          </a:xfr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Zástupný symbol pro obsah 7" descr="P00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3645024"/>
            <a:ext cx="4038600" cy="3028950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3"/>
          <p:cNvSpPr txBox="1"/>
          <p:nvPr/>
        </p:nvSpPr>
        <p:spPr>
          <a:xfrm>
            <a:off x="1403648" y="332656"/>
            <a:ext cx="4459041" cy="6674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IMUNOHISTOCHÉMIA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Obdélník 10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am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7225990" cy="544179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3"/>
          <p:cNvSpPr txBox="1"/>
          <p:nvPr/>
        </p:nvSpPr>
        <p:spPr>
          <a:xfrm>
            <a:off x="1403648" y="332656"/>
            <a:ext cx="423680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INDÍCIE K DIAGNÓZE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ek 10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BlokTextu 8"/>
          <p:cNvSpPr txBox="1"/>
          <p:nvPr/>
        </p:nvSpPr>
        <p:spPr>
          <a:xfrm>
            <a:off x="338348" y="1285860"/>
            <a:ext cx="237626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proliferačná</a:t>
            </a:r>
            <a:r>
              <a:rPr lang="sk-SK" dirty="0" smtClean="0"/>
              <a:t> aktivita</a:t>
            </a:r>
            <a:endParaRPr lang="sk-SK" dirty="0"/>
          </a:p>
        </p:txBody>
      </p:sp>
      <p:sp>
        <p:nvSpPr>
          <p:cNvPr id="10" name="Obdélník 9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276370" y="6286520"/>
            <a:ext cx="17953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 smtClean="0"/>
              <a:t>...ani </a:t>
            </a:r>
            <a:r>
              <a:rPr lang="sk-SK" dirty="0" smtClean="0"/>
              <a:t>ryba ani rak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03648" y="332656"/>
            <a:ext cx="3543534" cy="66745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NAŠA DIAGNÓZA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10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Obdélník 8"/>
          <p:cNvSpPr/>
          <p:nvPr/>
        </p:nvSpPr>
        <p:spPr>
          <a:xfrm>
            <a:off x="810387" y="1340768"/>
            <a:ext cx="7619265" cy="160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Adenomyoepitelióm</a:t>
            </a:r>
            <a:endParaRPr lang="cs-CZ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cs-CZ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cs-CZ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lobulárny</a:t>
            </a:r>
            <a:r>
              <a:rPr lang="cs-CZ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s atypickými črtami</a:t>
            </a:r>
            <a:endParaRPr lang="cs-CZ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Obrázok 10" descr="ame10.jpg"/>
          <p:cNvPicPr>
            <a:picLocks noChangeAspect="1"/>
          </p:cNvPicPr>
          <p:nvPr/>
        </p:nvPicPr>
        <p:blipFill>
          <a:blip r:embed="rId4" cstate="print"/>
          <a:srcRect t="14202" b="10651"/>
          <a:stretch>
            <a:fillRect/>
          </a:stretch>
        </p:blipFill>
        <p:spPr>
          <a:xfrm>
            <a:off x="179512" y="5477897"/>
            <a:ext cx="2113053" cy="11914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Obrázek 10" descr="d.jpg"/>
          <p:cNvPicPr>
            <a:picLocks noChangeAspect="1"/>
          </p:cNvPicPr>
          <p:nvPr/>
        </p:nvPicPr>
        <p:blipFill>
          <a:blip r:embed="rId5" cstate="print"/>
          <a:srcRect l="32661" t="42266" r="37958" b="30526"/>
          <a:stretch>
            <a:fillRect/>
          </a:stretch>
        </p:blipFill>
        <p:spPr>
          <a:xfrm>
            <a:off x="179512" y="3933056"/>
            <a:ext cx="1444674" cy="132011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Zástupný symbol pro obsah 5" descr="P014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3068960"/>
            <a:ext cx="2952328" cy="222155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Obrázek 10" descr="jj.jpg"/>
          <p:cNvPicPr>
            <a:picLocks noChangeAspect="1"/>
          </p:cNvPicPr>
          <p:nvPr/>
        </p:nvPicPr>
        <p:blipFill>
          <a:blip r:embed="rId7" cstate="print"/>
          <a:srcRect l="40850" t="35504" r="22201" b="8284"/>
          <a:stretch>
            <a:fillRect/>
          </a:stretch>
        </p:blipFill>
        <p:spPr>
          <a:xfrm>
            <a:off x="2411760" y="4375188"/>
            <a:ext cx="2009630" cy="229417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4857752" y="4071942"/>
            <a:ext cx="4071966" cy="2000264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sk-SK" dirty="0" smtClean="0"/>
              <a:t>Atypické črty</a:t>
            </a:r>
            <a:r>
              <a:rPr lang="sk-SK" dirty="0" smtClean="0"/>
              <a:t>:</a:t>
            </a:r>
          </a:p>
          <a:p>
            <a:r>
              <a:rPr lang="sk-SK" dirty="0" smtClean="0"/>
              <a:t>Invázia do kapsuly</a:t>
            </a:r>
            <a:endParaRPr lang="sk-SK" dirty="0" smtClean="0"/>
          </a:p>
          <a:p>
            <a:r>
              <a:rPr lang="sk-SK" dirty="0" err="1" smtClean="0"/>
              <a:t>mitotická</a:t>
            </a:r>
            <a:r>
              <a:rPr lang="sk-SK" dirty="0" smtClean="0"/>
              <a:t> aktivita (≤3mf/10 HPF)</a:t>
            </a:r>
            <a:endParaRPr lang="sk-SK" dirty="0" smtClean="0"/>
          </a:p>
          <a:p>
            <a:r>
              <a:rPr lang="sk-SK" dirty="0" err="1" smtClean="0"/>
              <a:t>cytol</a:t>
            </a:r>
            <a:r>
              <a:rPr lang="sk-SK" dirty="0" smtClean="0"/>
              <a:t>. </a:t>
            </a:r>
            <a:r>
              <a:rPr lang="sk-SK" dirty="0" err="1" smtClean="0"/>
              <a:t>atypia</a:t>
            </a:r>
            <a:r>
              <a:rPr lang="sk-SK" dirty="0" smtClean="0"/>
              <a:t> a </a:t>
            </a:r>
            <a:r>
              <a:rPr lang="sk-SK" dirty="0" err="1" smtClean="0"/>
              <a:t>nukl</a:t>
            </a:r>
            <a:r>
              <a:rPr lang="sk-SK" dirty="0" smtClean="0"/>
              <a:t>. </a:t>
            </a:r>
            <a:r>
              <a:rPr lang="sk-SK" dirty="0" err="1" smtClean="0"/>
              <a:t>pleomorfizmus</a:t>
            </a:r>
            <a:endParaRPr lang="sk-SK" dirty="0" smtClean="0"/>
          </a:p>
          <a:p>
            <a:r>
              <a:rPr lang="sk-SK" dirty="0" smtClean="0"/>
              <a:t>prominentné </a:t>
            </a:r>
            <a:r>
              <a:rPr lang="sk-SK" dirty="0" err="1" smtClean="0"/>
              <a:t>nukleoli</a:t>
            </a:r>
            <a:endParaRPr lang="sk-SK" dirty="0" smtClean="0"/>
          </a:p>
          <a:p>
            <a:r>
              <a:rPr lang="sk-SK" dirty="0" err="1" smtClean="0"/>
              <a:t>nekrózy</a:t>
            </a:r>
            <a:r>
              <a:rPr lang="sk-SK" dirty="0" smtClean="0"/>
              <a:t> </a:t>
            </a:r>
          </a:p>
          <a:p>
            <a:r>
              <a:rPr lang="sk-SK" i="1" dirty="0" err="1" smtClean="0"/>
              <a:t>hyperchromázia</a:t>
            </a:r>
            <a:endParaRPr lang="sk-SK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4282" y="1285860"/>
            <a:ext cx="4789766" cy="5262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400" b="1" dirty="0" smtClean="0"/>
              <a:t> </a:t>
            </a:r>
            <a:r>
              <a:rPr lang="sk-SK" sz="2400" dirty="0" smtClean="0"/>
              <a:t>prvýkrát opísaný </a:t>
            </a:r>
            <a:r>
              <a:rPr lang="sk-SK" sz="2400" dirty="0" err="1" smtClean="0"/>
              <a:t>Hamperlom</a:t>
            </a:r>
            <a:r>
              <a:rPr lang="sk-SK" sz="2400" dirty="0" smtClean="0"/>
              <a:t> (1970)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prvá klasifikácia – </a:t>
            </a:r>
            <a:r>
              <a:rPr lang="sk-SK" sz="2400" dirty="0" err="1" smtClean="0"/>
              <a:t>Tavassoliová</a:t>
            </a:r>
            <a:r>
              <a:rPr lang="sk-SK" sz="2400" dirty="0" smtClean="0"/>
              <a:t> (1991) – </a:t>
            </a:r>
            <a:r>
              <a:rPr lang="sk-SK" sz="2400" dirty="0" err="1" smtClean="0"/>
              <a:t>myoepitelióza</a:t>
            </a:r>
            <a:r>
              <a:rPr lang="sk-SK" sz="2400" dirty="0" smtClean="0"/>
              <a:t>,  AME (</a:t>
            </a:r>
            <a:r>
              <a:rPr lang="sk-SK" sz="2400" dirty="0" err="1" smtClean="0"/>
              <a:t>vretenobunkový</a:t>
            </a:r>
            <a:r>
              <a:rPr lang="sk-SK" sz="2400" dirty="0" smtClean="0"/>
              <a:t>, </a:t>
            </a:r>
            <a:r>
              <a:rPr lang="sk-SK" sz="2400" dirty="0" err="1" smtClean="0"/>
              <a:t>tubulárny</a:t>
            </a:r>
            <a:r>
              <a:rPr lang="sk-SK" sz="2400" dirty="0" smtClean="0"/>
              <a:t> a </a:t>
            </a:r>
            <a:r>
              <a:rPr lang="sk-SK" sz="2400" dirty="0" err="1" smtClean="0"/>
              <a:t>lobulárny</a:t>
            </a:r>
            <a:r>
              <a:rPr lang="sk-SK" sz="2400" dirty="0" smtClean="0"/>
              <a:t> variant) a  mal. ME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doteraz opísaných cca 200 prípadov (len dve väčšie štúdie - n=27 </a:t>
            </a:r>
            <a:r>
              <a:rPr lang="sk-SK" sz="2400" dirty="0" err="1" smtClean="0"/>
              <a:t>pct</a:t>
            </a:r>
            <a:r>
              <a:rPr lang="sk-SK" sz="2400" dirty="0" smtClean="0"/>
              <a:t>. a 18 </a:t>
            </a:r>
            <a:r>
              <a:rPr lang="sk-SK" sz="2400" dirty="0" err="1" smtClean="0"/>
              <a:t>pct</a:t>
            </a:r>
            <a:r>
              <a:rPr lang="sk-SK" sz="2400" dirty="0" smtClean="0"/>
              <a:t>.) 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len ojedinelé opísaný u mužov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5.-6. dekáda života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centrálne časti prsníka?!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len sporadický výskyt (bez familiárnej záťaže)</a:t>
            </a:r>
            <a:endParaRPr lang="cs-CZ" sz="2400" dirty="0"/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5076056" y="1285860"/>
            <a:ext cx="3888432" cy="83099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HAMPERL, H. 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myothelia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myoepithelial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cells). Normal state, regressive changes; hyperplasia;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tumors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In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Curr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Tom.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Pathol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., 1970, vol. 53, p. 161 – 220.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076056" y="2165955"/>
            <a:ext cx="3888432" cy="83099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TAVASSOLI, F. A.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Myoepithelial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lesions of the breast.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Myoepitheliosis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adenomyoepithelioma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and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myoepithelial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carcinoma. In Am. J. Surg.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Pathol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., 1991, vol. 15, no. 6, p. 554 – 568.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5076056" y="3615407"/>
            <a:ext cx="3888432" cy="4616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ROSEN, P. P.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Adenomyoepithelioma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the breast. In Hum.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Pathol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., 1987, vol. 18, no. 12, p. 1 232 – 1 237.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076056" y="4797152"/>
            <a:ext cx="3888432" cy="4616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O´NEIL, M. et al.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Adenomyoepithelioma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the breast. In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Labmedicine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2008, vol. 39, no. 8, p. 477 – 480.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5076056" y="5877272"/>
            <a:ext cx="3888432" cy="64633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CHU, P. Y. et al.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Adenomyoepithelioma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the breast – a case report. In Tzu Chi Med. J., 2006, vol. 18, p. 65 – 67.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ovéPole 3"/>
          <p:cNvSpPr txBox="1"/>
          <p:nvPr/>
        </p:nvSpPr>
        <p:spPr>
          <a:xfrm>
            <a:off x="1403648" y="332656"/>
            <a:ext cx="333674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DISKUSIA - AME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Obrázok 13" descr="P015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042595" y="3574215"/>
            <a:ext cx="3921893" cy="295112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475656" y="332656"/>
            <a:ext cx="366190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KAZUISTIKA - CCB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Zástupný symbol pro obsah 4" descr="P014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1" y="1318747"/>
            <a:ext cx="5842409" cy="43962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Zástupný symbol pro obsah 5" descr="P014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356" y="1318747"/>
            <a:ext cx="7072362" cy="532177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7271892" y="6286520"/>
            <a:ext cx="165782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9718" y="4643446"/>
            <a:ext cx="7200000" cy="197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22789"/>
            <a:ext cx="8736438" cy="282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643050"/>
            <a:ext cx="31908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715" y="6105546"/>
            <a:ext cx="3000375" cy="3238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Obrázek 7" descr="Logo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brázek 8" descr="imagesD7520R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72396" y="4746200"/>
            <a:ext cx="1233494" cy="1326006"/>
          </a:xfrm>
          <a:prstGeom prst="rect">
            <a:avLst/>
          </a:prstGeom>
        </p:spPr>
      </p:pic>
      <p:pic>
        <p:nvPicPr>
          <p:cNvPr id="10" name="Obrázek 9" descr="usa-vlajka-700x4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20" y="2857496"/>
            <a:ext cx="2166934" cy="1238248"/>
          </a:xfrm>
          <a:prstGeom prst="rect">
            <a:avLst/>
          </a:prstGeom>
        </p:spPr>
      </p:pic>
      <p:sp>
        <p:nvSpPr>
          <p:cNvPr id="11" name="TextovéPole 3"/>
          <p:cNvSpPr txBox="1"/>
          <p:nvPr/>
        </p:nvSpPr>
        <p:spPr>
          <a:xfrm>
            <a:off x="1403648" y="332656"/>
            <a:ext cx="378693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</a:t>
            </a:r>
            <a:r>
              <a:rPr lang="sk-SK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recentné</a:t>
            </a:r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zdroje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4282" y="1285861"/>
            <a:ext cx="4891984" cy="538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PROBLÉMY S DG AME: 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exaktná predoperačná </a:t>
            </a:r>
            <a:r>
              <a:rPr lang="sk-SK" sz="2400" dirty="0" err="1" smtClean="0"/>
              <a:t>dg</a:t>
            </a:r>
            <a:r>
              <a:rPr lang="sk-SK" sz="2400" dirty="0" smtClean="0"/>
              <a:t>. nemožná (USG, MMG, MR – nespoľahlivé)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FNAC – nespoľahlivá (mylne </a:t>
            </a:r>
            <a:r>
              <a:rPr lang="sk-SK" sz="2400" dirty="0" err="1" smtClean="0"/>
              <a:t>dg</a:t>
            </a:r>
            <a:r>
              <a:rPr lang="sk-SK" sz="2400" dirty="0" smtClean="0"/>
              <a:t>. IDC)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b="1" dirty="0" smtClean="0"/>
              <a:t>CCB – u nás B4!!!  </a:t>
            </a:r>
          </a:p>
          <a:p>
            <a:endParaRPr lang="sk-SK" b="1" dirty="0" smtClean="0"/>
          </a:p>
          <a:p>
            <a:r>
              <a:rPr lang="sk-SK" sz="2800" b="1" dirty="0" smtClean="0"/>
              <a:t>ETIOPATOGENÉZA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pravdepodobne variant ID </a:t>
            </a:r>
            <a:r>
              <a:rPr lang="sk-SK" sz="2400" dirty="0" err="1" smtClean="0"/>
              <a:t>papilómu</a:t>
            </a:r>
            <a:r>
              <a:rPr lang="sk-SK" sz="2400" dirty="0" smtClean="0"/>
              <a:t> s ME </a:t>
            </a:r>
            <a:r>
              <a:rPr lang="sk-SK" sz="2400" dirty="0" err="1" smtClean="0"/>
              <a:t>hyperpláziou</a:t>
            </a: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err="1" smtClean="0"/>
              <a:t>lobulárna</a:t>
            </a:r>
            <a:r>
              <a:rPr lang="sk-SK" sz="2400" dirty="0" smtClean="0"/>
              <a:t> </a:t>
            </a:r>
            <a:r>
              <a:rPr lang="sk-SK" sz="2400" dirty="0" err="1" smtClean="0"/>
              <a:t>proliferácia</a:t>
            </a:r>
            <a:r>
              <a:rPr lang="sk-SK" sz="2400" dirty="0" smtClean="0"/>
              <a:t> a </a:t>
            </a:r>
            <a:r>
              <a:rPr lang="sk-SK" sz="2400" dirty="0" err="1" smtClean="0"/>
              <a:t>nodulárna</a:t>
            </a:r>
            <a:r>
              <a:rPr lang="sk-SK" sz="2400" dirty="0" smtClean="0"/>
              <a:t> </a:t>
            </a:r>
            <a:r>
              <a:rPr lang="sk-SK" sz="2400" dirty="0" smtClean="0"/>
              <a:t>skleróza s ME </a:t>
            </a:r>
            <a:r>
              <a:rPr lang="sk-SK" sz="2400" dirty="0" err="1" smtClean="0"/>
              <a:t>hyperpláziou</a:t>
            </a:r>
            <a:endParaRPr lang="sk-SK" sz="2400" dirty="0" smtClean="0"/>
          </a:p>
          <a:p>
            <a:pPr>
              <a:buFontTx/>
              <a:buChar char="-"/>
            </a:pPr>
            <a:r>
              <a:rPr lang="sk-SK" sz="2400" dirty="0" smtClean="0"/>
              <a:t> AME </a:t>
            </a:r>
            <a:r>
              <a:rPr lang="sk-SK" sz="2400" dirty="0" err="1" smtClean="0"/>
              <a:t>adenóza</a:t>
            </a: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z </a:t>
            </a:r>
            <a:r>
              <a:rPr lang="sk-SK" sz="2400" dirty="0" err="1" smtClean="0"/>
              <a:t>progenitorových</a:t>
            </a:r>
            <a:r>
              <a:rPr lang="sk-SK" sz="2400" dirty="0" smtClean="0"/>
              <a:t> buniek v </a:t>
            </a:r>
            <a:r>
              <a:rPr lang="sk-SK" sz="2400" dirty="0" err="1" smtClean="0"/>
              <a:t>suprabazálnej</a:t>
            </a:r>
            <a:r>
              <a:rPr lang="sk-SK" sz="2400" dirty="0" smtClean="0"/>
              <a:t> lokalite</a:t>
            </a:r>
            <a:endParaRPr lang="cs-CZ" sz="24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Obrázek 7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3"/>
          <p:cNvSpPr txBox="1"/>
          <p:nvPr/>
        </p:nvSpPr>
        <p:spPr>
          <a:xfrm>
            <a:off x="1403648" y="332656"/>
            <a:ext cx="203991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DISKUSIA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Obrázok 9" descr="ame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1544" y="1268760"/>
            <a:ext cx="3742944" cy="541934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80082" y="1285860"/>
            <a:ext cx="3963290" cy="523220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DIF. DG. </a:t>
            </a:r>
          </a:p>
          <a:p>
            <a:endParaRPr lang="sk-SK" b="1" dirty="0" smtClean="0"/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intraduktálny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papilóm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FIA</a:t>
            </a: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</a:t>
            </a: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adenóza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(MGA)</a:t>
            </a: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pleomorfný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adenóm</a:t>
            </a: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phyllodes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tumor</a:t>
            </a: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IDC</a:t>
            </a: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duktálny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adenóm</a:t>
            </a:r>
            <a:endParaRPr lang="sk-S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adenóm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bradavky</a:t>
            </a: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 </a:t>
            </a: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hamartóm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myoid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CD34+)</a:t>
            </a:r>
          </a:p>
          <a:p>
            <a:pPr indent="266700">
              <a:buFont typeface="Arial" pitchFamily="34" charset="0"/>
              <a:buChar char="•"/>
              <a:tabLst>
                <a:tab pos="266700" algn="l"/>
              </a:tabLst>
            </a:pP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leiomyóm</a:t>
            </a:r>
            <a:endParaRPr lang="cs-CZ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44008" y="1309293"/>
            <a:ext cx="4320480" cy="5288059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MORFOLÓGIA</a:t>
            </a:r>
          </a:p>
          <a:p>
            <a:endParaRPr lang="sk-SK" sz="2800" b="1" dirty="0" smtClean="0"/>
          </a:p>
          <a:p>
            <a:endParaRPr lang="sk-SK" sz="2800" b="1" dirty="0" smtClean="0"/>
          </a:p>
          <a:p>
            <a:endParaRPr lang="sk-SK" sz="2800" b="1" dirty="0" smtClean="0"/>
          </a:p>
          <a:p>
            <a:endParaRPr lang="sk-SK" b="1" dirty="0" smtClean="0"/>
          </a:p>
          <a:p>
            <a:r>
              <a:rPr lang="sk-SK" sz="2800" b="1" dirty="0" smtClean="0"/>
              <a:t>IMUNOHISTOCHÉMIA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/>
              <a:t> epitel </a:t>
            </a:r>
            <a:r>
              <a:rPr lang="sk-SK" sz="2400" dirty="0" smtClean="0"/>
              <a:t>(CK8/18, </a:t>
            </a:r>
            <a:r>
              <a:rPr lang="sk-SK" sz="2400" smtClean="0"/>
              <a:t>HMW-CK, CK7, </a:t>
            </a:r>
            <a:endParaRPr lang="sk-SK" sz="2400" dirty="0" smtClean="0"/>
          </a:p>
          <a:p>
            <a:r>
              <a:rPr lang="sk-SK" sz="2400" dirty="0" smtClean="0"/>
              <a:t>CK14)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/>
              <a:t> ME </a:t>
            </a:r>
            <a:r>
              <a:rPr lang="sk-SK" sz="2400" dirty="0" smtClean="0"/>
              <a:t>(S100, SMA, CD10, CK5, </a:t>
            </a:r>
          </a:p>
          <a:p>
            <a:r>
              <a:rPr lang="sk-SK" sz="2400" dirty="0" smtClean="0"/>
              <a:t>p63, </a:t>
            </a:r>
            <a:r>
              <a:rPr lang="sk-SK" sz="2400" dirty="0" err="1" smtClean="0"/>
              <a:t>kalponin</a:t>
            </a:r>
            <a:r>
              <a:rPr lang="sk-SK" sz="2400" dirty="0" smtClean="0"/>
              <a:t>, hladko-svalový </a:t>
            </a:r>
          </a:p>
          <a:p>
            <a:r>
              <a:rPr lang="sk-SK" sz="2400" dirty="0" err="1" smtClean="0"/>
              <a:t>myozínový</a:t>
            </a:r>
            <a:r>
              <a:rPr lang="sk-SK" sz="2400" dirty="0" smtClean="0"/>
              <a:t> ťažký reťazec...)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dva a viac ME </a:t>
            </a:r>
            <a:r>
              <a:rPr lang="sk-SK" sz="2400" dirty="0" err="1" smtClean="0"/>
              <a:t>markerov</a:t>
            </a: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ER±/PR-/HER2-</a:t>
            </a:r>
            <a:endParaRPr lang="cs-CZ" sz="24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brázek 8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Obrázek 10" descr="j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772816"/>
            <a:ext cx="1997742" cy="149905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ovéPole 3"/>
          <p:cNvSpPr txBox="1"/>
          <p:nvPr/>
        </p:nvSpPr>
        <p:spPr>
          <a:xfrm>
            <a:off x="1403648" y="332656"/>
            <a:ext cx="203991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DISKUSIA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Šípka doprava 12"/>
          <p:cNvSpPr/>
          <p:nvPr/>
        </p:nvSpPr>
        <p:spPr>
          <a:xfrm>
            <a:off x="3995936" y="1988840"/>
            <a:ext cx="792088" cy="115212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 descr="am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96680" y="1782000"/>
            <a:ext cx="1995800" cy="1497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Obdélník 13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42844" y="1285860"/>
            <a:ext cx="6516000" cy="53578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b="1" dirty="0" smtClean="0"/>
              <a:t> </a:t>
            </a:r>
            <a:r>
              <a:rPr lang="sk-SK" sz="2400" dirty="0" smtClean="0"/>
              <a:t>limitované poznatky o prognóze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benígny priebeh (ale s potenciálom pre lokál. </a:t>
            </a:r>
            <a:r>
              <a:rPr lang="sk-SK" sz="2400" dirty="0" err="1" smtClean="0"/>
              <a:t>rekurenciu</a:t>
            </a:r>
            <a:r>
              <a:rPr lang="sk-SK" sz="2400" dirty="0" smtClean="0"/>
              <a:t> a malígnu transformáciu – </a:t>
            </a:r>
            <a:r>
              <a:rPr lang="sk-SK" sz="2400" dirty="0" err="1" smtClean="0"/>
              <a:t>rekurencia</a:t>
            </a:r>
            <a:r>
              <a:rPr lang="sk-SK" sz="2400" dirty="0" smtClean="0"/>
              <a:t> po 4m.-23r.)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b="1" dirty="0" smtClean="0"/>
              <a:t>malígny charakter </a:t>
            </a:r>
            <a:r>
              <a:rPr lang="sk-SK" sz="2400" dirty="0" smtClean="0"/>
              <a:t>- ↑MAI, </a:t>
            </a:r>
            <a:r>
              <a:rPr lang="sk-SK" sz="2400" dirty="0" err="1" smtClean="0"/>
              <a:t>↑celulárna</a:t>
            </a:r>
            <a:r>
              <a:rPr lang="sk-SK" sz="2400" dirty="0" smtClean="0"/>
              <a:t> </a:t>
            </a:r>
            <a:r>
              <a:rPr lang="sk-SK" sz="2400" dirty="0" err="1" smtClean="0"/>
              <a:t>atypia</a:t>
            </a:r>
            <a:r>
              <a:rPr lang="sk-SK" sz="2400" dirty="0" smtClean="0"/>
              <a:t>, </a:t>
            </a:r>
            <a:r>
              <a:rPr lang="sk-SK" sz="2400" dirty="0" err="1" smtClean="0"/>
              <a:t>↑celularita</a:t>
            </a:r>
            <a:r>
              <a:rPr lang="sk-SK" sz="2400" dirty="0" smtClean="0"/>
              <a:t>, </a:t>
            </a:r>
            <a:r>
              <a:rPr lang="sk-SK" sz="2400" dirty="0" err="1" smtClean="0"/>
              <a:t>hyperchromázia</a:t>
            </a:r>
            <a:r>
              <a:rPr lang="sk-SK" sz="2400" dirty="0" smtClean="0"/>
              <a:t>, </a:t>
            </a:r>
            <a:r>
              <a:rPr lang="sk-SK" sz="2400" dirty="0" err="1" smtClean="0"/>
              <a:t>nekrózy</a:t>
            </a:r>
            <a:r>
              <a:rPr lang="sk-SK" sz="2400" dirty="0" smtClean="0"/>
              <a:t>, </a:t>
            </a:r>
            <a:r>
              <a:rPr lang="sk-SK" sz="2400" dirty="0" err="1" smtClean="0"/>
              <a:t>stromálna</a:t>
            </a:r>
            <a:r>
              <a:rPr lang="sk-SK" sz="2400" dirty="0" smtClean="0"/>
              <a:t> odpoveď a </a:t>
            </a:r>
            <a:r>
              <a:rPr lang="sk-SK" sz="2400" dirty="0" err="1" smtClean="0"/>
              <a:t>invazivita</a:t>
            </a:r>
            <a:r>
              <a:rPr lang="sk-SK" sz="2400" dirty="0" smtClean="0"/>
              <a:t> za puzdro</a:t>
            </a: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 s </a:t>
            </a:r>
            <a:r>
              <a:rPr lang="sk-SK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atypiou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 smtClean="0"/>
              <a:t>(len niektoré znaky)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samotná lokálna invázia bez MAI a </a:t>
            </a:r>
            <a:r>
              <a:rPr lang="sk-SK" sz="2400" dirty="0" err="1" smtClean="0"/>
              <a:t>atypie</a:t>
            </a:r>
            <a:r>
              <a:rPr lang="sk-SK" sz="2400" dirty="0" smtClean="0"/>
              <a:t> nestačia pre </a:t>
            </a:r>
            <a:r>
              <a:rPr lang="sk-SK" sz="2400" dirty="0" err="1" smtClean="0"/>
              <a:t>dg.AME</a:t>
            </a:r>
            <a:r>
              <a:rPr lang="sk-SK" sz="2400" dirty="0" smtClean="0"/>
              <a:t> s </a:t>
            </a:r>
            <a:r>
              <a:rPr lang="sk-SK" sz="2400" dirty="0" err="1" smtClean="0"/>
              <a:t>atypiou</a:t>
            </a:r>
            <a:r>
              <a:rPr lang="sk-SK" sz="2400" dirty="0" smtClean="0"/>
              <a:t> (</a:t>
            </a:r>
            <a:r>
              <a:rPr lang="sk-SK" sz="2400" dirty="0" err="1" smtClean="0"/>
              <a:t>Moinfar</a:t>
            </a:r>
            <a:r>
              <a:rPr lang="sk-SK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2 prípady benígneho AME s MTS v pľúcach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obrovský AME (rástol 20r.) s </a:t>
            </a:r>
            <a:r>
              <a:rPr lang="sk-SK" sz="2400" dirty="0" err="1" smtClean="0"/>
              <a:t>exulceráciu</a:t>
            </a:r>
            <a:r>
              <a:rPr lang="sk-SK" sz="2400" dirty="0" smtClean="0"/>
              <a:t> kožného krytu a bez MTS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b="1" dirty="0" smtClean="0"/>
              <a:t>nádory s neurčitým malígnym potenciálom???</a:t>
            </a:r>
            <a:endParaRPr lang="cs-CZ" sz="2400" b="1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ek 6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ovéPole 3"/>
          <p:cNvSpPr txBox="1"/>
          <p:nvPr/>
        </p:nvSpPr>
        <p:spPr>
          <a:xfrm>
            <a:off x="1403648" y="332656"/>
            <a:ext cx="374910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AME - PROGNÓZA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Zástupný symbol pro obsah 5" descr="P01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2739757"/>
            <a:ext cx="2160000" cy="162534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Obrázek 10" descr="d.jpg"/>
          <p:cNvPicPr>
            <a:picLocks noChangeAspect="1"/>
          </p:cNvPicPr>
          <p:nvPr/>
        </p:nvPicPr>
        <p:blipFill>
          <a:blip r:embed="rId5" cstate="print"/>
          <a:srcRect l="32661" t="42266" r="37958" b="30526"/>
          <a:stretch>
            <a:fillRect/>
          </a:stretch>
        </p:blipFill>
        <p:spPr>
          <a:xfrm>
            <a:off x="7092280" y="1268760"/>
            <a:ext cx="1444674" cy="132011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Obrázok 11" descr="P015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4509121"/>
            <a:ext cx="2160000" cy="162534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7320" y="1285860"/>
            <a:ext cx="4608000" cy="892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b="1" dirty="0" smtClean="0"/>
              <a:t> </a:t>
            </a:r>
            <a:r>
              <a:rPr lang="sk-SK" sz="2400" dirty="0" smtClean="0"/>
              <a:t>periférna </a:t>
            </a:r>
            <a:r>
              <a:rPr lang="sk-SK" sz="2400" dirty="0" err="1" smtClean="0"/>
              <a:t>intradukt</a:t>
            </a:r>
            <a:r>
              <a:rPr lang="sk-SK" sz="2400" dirty="0" smtClean="0"/>
              <a:t>. propagácia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parciálna invázia do puzdra</a:t>
            </a:r>
            <a:endParaRPr lang="cs-CZ" sz="20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ek 6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ovéPole 3"/>
          <p:cNvSpPr txBox="1"/>
          <p:nvPr/>
        </p:nvSpPr>
        <p:spPr>
          <a:xfrm>
            <a:off x="1403648" y="71414"/>
            <a:ext cx="4592732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PROGNÓZA </a:t>
            </a:r>
          </a:p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prezentovaný prípad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Obrázok 11" descr="ame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197370" y="1310118"/>
            <a:ext cx="4357718" cy="6309465"/>
          </a:xfrm>
          <a:prstGeom prst="rect">
            <a:avLst/>
          </a:prstGeom>
        </p:spPr>
      </p:pic>
      <p:pic>
        <p:nvPicPr>
          <p:cNvPr id="13" name="Obrázok 12" descr="ame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86264" y="1268760"/>
            <a:ext cx="4078224" cy="2670048"/>
          </a:xfrm>
          <a:prstGeom prst="rect">
            <a:avLst/>
          </a:prstGeom>
        </p:spPr>
      </p:pic>
      <p:pic>
        <p:nvPicPr>
          <p:cNvPr id="14" name="Obrázok 13" descr="ame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3929066"/>
            <a:ext cx="4067520" cy="2736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4282" y="1285860"/>
            <a:ext cx="6516000" cy="53245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b="1" dirty="0" smtClean="0"/>
              <a:t> </a:t>
            </a:r>
            <a:r>
              <a:rPr lang="sk-SK" sz="2400" dirty="0" smtClean="0"/>
              <a:t>čisté ME </a:t>
            </a:r>
            <a:r>
              <a:rPr lang="sk-SK" sz="2400" dirty="0" err="1" smtClean="0"/>
              <a:t>Ca</a:t>
            </a:r>
            <a:r>
              <a:rPr lang="sk-SK" sz="2400" dirty="0" smtClean="0"/>
              <a:t> alebo AME s </a:t>
            </a:r>
            <a:r>
              <a:rPr lang="sk-SK" sz="2400" dirty="0" smtClean="0"/>
              <a:t>malígnym </a:t>
            </a:r>
            <a:r>
              <a:rPr lang="sk-SK" sz="2400" dirty="0" smtClean="0"/>
              <a:t>komponentom </a:t>
            </a:r>
            <a:r>
              <a:rPr lang="sk-SK" sz="2400" dirty="0" smtClean="0"/>
              <a:t>- ME </a:t>
            </a:r>
            <a:r>
              <a:rPr lang="sk-SK" sz="2400" dirty="0" err="1" smtClean="0"/>
              <a:t>Ca</a:t>
            </a:r>
            <a:r>
              <a:rPr lang="sk-SK" sz="2400" dirty="0" smtClean="0"/>
              <a:t>, epitel. </a:t>
            </a:r>
            <a:r>
              <a:rPr lang="sk-SK" sz="2400" dirty="0" err="1" smtClean="0"/>
              <a:t>Ca</a:t>
            </a:r>
            <a:r>
              <a:rPr lang="sk-SK" sz="2400" dirty="0" smtClean="0"/>
              <a:t>, SA alebo </a:t>
            </a:r>
            <a:r>
              <a:rPr lang="sk-SK" sz="2400" dirty="0" err="1" smtClean="0"/>
              <a:t>CaSa</a:t>
            </a: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pravý malígny  AME - </a:t>
            </a:r>
            <a:r>
              <a:rPr lang="sk-SK" sz="2400" dirty="0" smtClean="0"/>
              <a:t>malígne transformovaný epitel </a:t>
            </a:r>
            <a:r>
              <a:rPr lang="sk-SK" sz="2400" dirty="0" smtClean="0"/>
              <a:t>aj ME zložka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b="1" dirty="0" smtClean="0"/>
              <a:t>a./ evolúcia </a:t>
            </a:r>
            <a:r>
              <a:rPr lang="sk-SK" sz="2400" dirty="0" smtClean="0"/>
              <a:t>– </a:t>
            </a:r>
            <a:r>
              <a:rPr lang="sk-SK" sz="2400" dirty="0" err="1" smtClean="0"/>
              <a:t>adenóza</a:t>
            </a:r>
            <a:r>
              <a:rPr lang="sk-SK" sz="2400" dirty="0" smtClean="0"/>
              <a:t> s/bez ME </a:t>
            </a:r>
            <a:r>
              <a:rPr lang="sk-SK" sz="2400" dirty="0" err="1" smtClean="0"/>
              <a:t>hyperplázie</a:t>
            </a:r>
            <a:r>
              <a:rPr lang="sk-SK" sz="2400" dirty="0" smtClean="0"/>
              <a:t> – AME – AME s </a:t>
            </a:r>
            <a:r>
              <a:rPr lang="sk-SK" sz="2400" dirty="0" err="1" smtClean="0"/>
              <a:t>malígn</a:t>
            </a:r>
            <a:r>
              <a:rPr lang="sk-SK" sz="2400" dirty="0" smtClean="0"/>
              <a:t>. transformáciou (reziduálny AME)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</a:t>
            </a:r>
            <a:r>
              <a:rPr lang="sk-SK" sz="2400" b="1" dirty="0" smtClean="0"/>
              <a:t>b./ - </a:t>
            </a:r>
            <a:r>
              <a:rPr lang="sk-SK" sz="2400" b="1" dirty="0" err="1" smtClean="0"/>
              <a:t>de</a:t>
            </a:r>
            <a:r>
              <a:rPr lang="sk-SK" sz="2400" b="1" dirty="0" smtClean="0"/>
              <a:t> novo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err="1" smtClean="0"/>
              <a:t>makrosk</a:t>
            </a:r>
            <a:r>
              <a:rPr lang="sk-SK" sz="2400" dirty="0" smtClean="0"/>
              <a:t>. obvykle ohraničené (invázia až v </a:t>
            </a:r>
            <a:r>
              <a:rPr lang="sk-SK" sz="2400" dirty="0" err="1" smtClean="0"/>
              <a:t>histol</a:t>
            </a:r>
            <a:r>
              <a:rPr lang="sk-SK" sz="2400" dirty="0" smtClean="0"/>
              <a:t>. obraze)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MTS – skôr </a:t>
            </a:r>
            <a:r>
              <a:rPr lang="sk-SK" sz="2400" dirty="0" err="1" smtClean="0"/>
              <a:t>hemat</a:t>
            </a:r>
            <a:r>
              <a:rPr lang="sk-SK" sz="2400" dirty="0" smtClean="0"/>
              <a:t>. cesta,  pri nádoroch nad 2cm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MTS – rebrá, </a:t>
            </a:r>
            <a:r>
              <a:rPr lang="sk-SK" sz="2400" dirty="0" err="1" smtClean="0"/>
              <a:t>lumb</a:t>
            </a:r>
            <a:r>
              <a:rPr lang="sk-SK" sz="2400" dirty="0" smtClean="0"/>
              <a:t>. miecha, skelet, pľúca, CNS, reg</a:t>
            </a:r>
            <a:r>
              <a:rPr lang="sk-SK" sz="2400" dirty="0" smtClean="0"/>
              <a:t>. LU</a:t>
            </a:r>
            <a:r>
              <a:rPr lang="sk-SK" sz="2400" dirty="0" smtClean="0"/>
              <a:t>, štítna žľaza, sánka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mnohé malígne AME sú bez MTS</a:t>
            </a:r>
            <a:endParaRPr lang="cs-CZ" sz="24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ek 6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ovéPole 3"/>
          <p:cNvSpPr txBox="1"/>
          <p:nvPr/>
        </p:nvSpPr>
        <p:spPr>
          <a:xfrm>
            <a:off x="1403648" y="332656"/>
            <a:ext cx="463883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MALÍGNE ME NÁDORY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Zástupný symbol obsahu 3" descr="P9301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151923" y="1921085"/>
            <a:ext cx="3464890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sahu 3" descr="P9301358.JPG"/>
          <p:cNvPicPr>
            <a:picLocks noChangeAspect="1"/>
          </p:cNvPicPr>
          <p:nvPr/>
        </p:nvPicPr>
        <p:blipFill>
          <a:blip r:embed="rId2" cstate="print"/>
          <a:srcRect l="35611" t="24954" r="28368" b="27369"/>
          <a:stretch>
            <a:fillRect/>
          </a:stretch>
        </p:blipFill>
        <p:spPr>
          <a:xfrm>
            <a:off x="6804247" y="4500570"/>
            <a:ext cx="2160000" cy="21443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80082" y="4668812"/>
            <a:ext cx="6480000" cy="20005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b="1" dirty="0" smtClean="0"/>
              <a:t> </a:t>
            </a:r>
            <a:r>
              <a:rPr lang="sk-SK" sz="2400" dirty="0" smtClean="0"/>
              <a:t>bez komplikácií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podstúpila komplexné onkologické vyšetrenie – bez  známok </a:t>
            </a:r>
            <a:r>
              <a:rPr lang="sk-SK" sz="2400" dirty="0" smtClean="0"/>
              <a:t> </a:t>
            </a:r>
            <a:r>
              <a:rPr lang="sk-SK" sz="2400" dirty="0" smtClean="0"/>
              <a:t>MTS vo </a:t>
            </a:r>
            <a:r>
              <a:rPr lang="sk-SK" sz="2400" dirty="0" err="1" smtClean="0"/>
              <a:t>viscerálnych</a:t>
            </a:r>
            <a:r>
              <a:rPr lang="sk-SK" sz="2400" dirty="0" smtClean="0"/>
              <a:t> orgánoch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err="1" smtClean="0"/>
              <a:t>dispenzarizovaná</a:t>
            </a:r>
            <a:r>
              <a:rPr lang="sk-SK" sz="2400" dirty="0" smtClean="0"/>
              <a:t> – dlhodobý </a:t>
            </a:r>
            <a:r>
              <a:rPr lang="sk-SK" sz="2400" dirty="0" err="1" smtClean="0"/>
              <a:t>follow-up</a:t>
            </a: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</a:t>
            </a:r>
            <a:r>
              <a:rPr lang="sk-SK" sz="2400" dirty="0" smtClean="0"/>
              <a:t>dva roky BP</a:t>
            </a:r>
            <a:endParaRPr lang="sk-SK" sz="2400" dirty="0" smtClean="0"/>
          </a:p>
        </p:txBody>
      </p:sp>
      <p:sp>
        <p:nvSpPr>
          <p:cNvPr id="5" name="Obdélník 4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ek 10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ovéPole 3"/>
          <p:cNvSpPr txBox="1"/>
          <p:nvPr/>
        </p:nvSpPr>
        <p:spPr>
          <a:xfrm>
            <a:off x="1403648" y="3934797"/>
            <a:ext cx="469494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POOPERAČNÝ PRIEBEH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ovéPole 4"/>
          <p:cNvSpPr txBox="1"/>
          <p:nvPr/>
        </p:nvSpPr>
        <p:spPr>
          <a:xfrm>
            <a:off x="199140" y="1347152"/>
            <a:ext cx="6516000" cy="2369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b="1" dirty="0" smtClean="0"/>
              <a:t> </a:t>
            </a:r>
            <a:r>
              <a:rPr lang="sk-SK" sz="2400" dirty="0" smtClean="0"/>
              <a:t>chirurgia – široká </a:t>
            </a:r>
            <a:r>
              <a:rPr lang="sk-SK" sz="2400" dirty="0" err="1" smtClean="0"/>
              <a:t>excízia</a:t>
            </a:r>
            <a:r>
              <a:rPr lang="sk-SK" sz="2400" dirty="0" smtClean="0"/>
              <a:t> s bezpečnými okrajmi (</a:t>
            </a:r>
            <a:r>
              <a:rPr lang="sk-SK" sz="2400" dirty="0" err="1" smtClean="0"/>
              <a:t>rekurencia</a:t>
            </a:r>
            <a:r>
              <a:rPr lang="sk-SK" sz="2400" dirty="0" smtClean="0"/>
              <a:t> aj po niekoľkých rokoch)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ME (pre AME s malígnou </a:t>
            </a:r>
            <a:r>
              <a:rPr lang="sk-SK" sz="2400" dirty="0" err="1" smtClean="0"/>
              <a:t>tranformáciou</a:t>
            </a:r>
            <a:r>
              <a:rPr lang="sk-SK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SLN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dlhodobé sledovanie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err="1" smtClean="0"/>
              <a:t>RTh</a:t>
            </a:r>
            <a:r>
              <a:rPr lang="sk-SK" sz="2400" dirty="0" smtClean="0"/>
              <a:t>? a </a:t>
            </a:r>
            <a:r>
              <a:rPr lang="sk-SK" sz="2400" dirty="0" err="1" smtClean="0"/>
              <a:t>ChTh</a:t>
            </a:r>
            <a:r>
              <a:rPr lang="sk-SK" sz="2400" dirty="0" smtClean="0"/>
              <a:t>?</a:t>
            </a:r>
            <a:endParaRPr lang="cs-CZ" sz="2400" dirty="0"/>
          </a:p>
        </p:txBody>
      </p:sp>
      <p:sp>
        <p:nvSpPr>
          <p:cNvPr id="11" name="TextovéPole 3"/>
          <p:cNvSpPr txBox="1"/>
          <p:nvPr/>
        </p:nvSpPr>
        <p:spPr>
          <a:xfrm>
            <a:off x="1403648" y="332656"/>
            <a:ext cx="316945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AME - TERÁPIA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Zástupný symbol obsahu 3" descr="P9301342.JPG"/>
          <p:cNvPicPr>
            <a:picLocks noChangeAspect="1"/>
          </p:cNvPicPr>
          <p:nvPr/>
        </p:nvPicPr>
        <p:blipFill>
          <a:blip r:embed="rId5" cstate="print"/>
          <a:srcRect l="24747" t="18514" r="22936" b="8855"/>
          <a:stretch>
            <a:fillRect/>
          </a:stretch>
        </p:blipFill>
        <p:spPr>
          <a:xfrm>
            <a:off x="6786578" y="1332308"/>
            <a:ext cx="2160240" cy="324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68760"/>
            <a:ext cx="8229600" cy="219501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4860032" y="3645024"/>
            <a:ext cx="3528392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926" y="3140968"/>
            <a:ext cx="401464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284984"/>
            <a:ext cx="31908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3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Obrázek 10" descr="Logo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ovéPole 3"/>
          <p:cNvSpPr txBox="1"/>
          <p:nvPr/>
        </p:nvSpPr>
        <p:spPr>
          <a:xfrm>
            <a:off x="1403648" y="332656"/>
            <a:ext cx="469019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POUČENIE NA </a:t>
            </a:r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ZÁVER...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t="2554"/>
          <a:stretch>
            <a:fillRect/>
          </a:stretch>
        </p:blipFill>
        <p:spPr bwMode="auto">
          <a:xfrm>
            <a:off x="3542481" y="5229199"/>
            <a:ext cx="5349999" cy="143150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3" name="BlokTextu 12"/>
          <p:cNvSpPr txBox="1"/>
          <p:nvPr/>
        </p:nvSpPr>
        <p:spPr>
          <a:xfrm>
            <a:off x="1469378" y="3861048"/>
            <a:ext cx="4542782" cy="156966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400" dirty="0" smtClean="0"/>
              <a:t>výrazná heterogenita ME nádorov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vždy starostlivý </a:t>
            </a:r>
            <a:r>
              <a:rPr lang="sk-SK" sz="2400" dirty="0" err="1" smtClean="0"/>
              <a:t>sampling</a:t>
            </a: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vždy kompletná </a:t>
            </a:r>
            <a:r>
              <a:rPr lang="sk-SK" sz="2400" dirty="0" err="1" smtClean="0"/>
              <a:t>extirpácia</a:t>
            </a:r>
            <a:r>
              <a:rPr lang="sk-SK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s adekvátnymi okrajmi</a:t>
            </a:r>
            <a:endParaRPr lang="sk-SK" sz="2400" dirty="0"/>
          </a:p>
        </p:txBody>
      </p:sp>
      <p:sp>
        <p:nvSpPr>
          <p:cNvPr id="14" name="Obdélník 13"/>
          <p:cNvSpPr/>
          <p:nvPr/>
        </p:nvSpPr>
        <p:spPr>
          <a:xfrm>
            <a:off x="214282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P10105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6424" y="945360"/>
            <a:ext cx="7632000" cy="5724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ovéPole 3"/>
          <p:cNvSpPr txBox="1"/>
          <p:nvPr/>
        </p:nvSpPr>
        <p:spPr>
          <a:xfrm>
            <a:off x="1117896" y="332656"/>
            <a:ext cx="68831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POĎAKOVANIE – </a:t>
            </a:r>
            <a:r>
              <a:rPr lang="sk-SK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aj za</a:t>
            </a:r>
            <a:r>
              <a:rPr lang="sk-SK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sk-SK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to, že Ste vydržali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Obdélník 3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1971676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sk-SK" sz="2800" dirty="0" smtClean="0"/>
              <a:t>práca bola podporená Ligou proti rakovine, ktorá spolufinancuje projekt Virtuálnej tkanivovej banky pri Nádorovej tkanivovej </a:t>
            </a:r>
            <a:r>
              <a:rPr lang="sk-SK" sz="2800" dirty="0" err="1" smtClean="0"/>
              <a:t>biobanke</a:t>
            </a:r>
            <a:r>
              <a:rPr lang="sk-SK" sz="2800" dirty="0" smtClean="0"/>
              <a:t> Ústavu patológie SZU a OÚSA v Bratislave a FISH diagnostiky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ovéPole 3"/>
          <p:cNvSpPr txBox="1"/>
          <p:nvPr/>
        </p:nvSpPr>
        <p:spPr>
          <a:xfrm>
            <a:off x="1403648" y="332656"/>
            <a:ext cx="4459041" cy="6674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POĎAKOVANIE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Obrázok 6" descr="liga-proti-rakovine-inzercia-nestandar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3" y="3580816"/>
            <a:ext cx="4075096" cy="3062894"/>
          </a:xfrm>
          <a:prstGeom prst="rect">
            <a:avLst/>
          </a:prstGeom>
        </p:spPr>
      </p:pic>
      <p:pic>
        <p:nvPicPr>
          <p:cNvPr id="8" name="Obrázok 7" descr="imagesCA79CQ1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2118" y="3645024"/>
            <a:ext cx="1162050" cy="771525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Obdélník 9"/>
          <p:cNvSpPr/>
          <p:nvPr/>
        </p:nvSpPr>
        <p:spPr>
          <a:xfrm>
            <a:off x="6786578" y="6286520"/>
            <a:ext cx="21630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Kajo</a:t>
            </a:r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Obrázok 10" descr="_DSC6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2455" y="3573016"/>
            <a:ext cx="4355569" cy="304227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475656" y="332656"/>
            <a:ext cx="366190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KAZUISTIKA - CCB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Zástupný symbol pro obsah 5" descr="P014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285860"/>
            <a:ext cx="4038600" cy="30389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3" name="Zástupný symbol pro obsah 4" descr="P014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285860"/>
            <a:ext cx="7000924" cy="526802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7271892" y="6286520"/>
            <a:ext cx="165782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475656" y="332656"/>
            <a:ext cx="366190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KAZUISTIKA - CCB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Zástupný symbol pro obsah 4" descr="P014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318747"/>
            <a:ext cx="4038600" cy="30389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4" name="Zástupný symbol pro obsah 5" descr="P014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318747"/>
            <a:ext cx="4716000" cy="35486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Zástupný symbol pro obsah 5" descr="P014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1318747"/>
            <a:ext cx="4038600" cy="30389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Zástupný symbol pro obsah 4" descr="P014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8794" y="3571876"/>
            <a:ext cx="4038600" cy="303894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7271892" y="6286520"/>
            <a:ext cx="165782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475656" y="332656"/>
            <a:ext cx="366190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KAZUISTIKA - CCB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Zástupný symbol pro obsah 4" descr="P01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604763"/>
            <a:ext cx="4038600" cy="30389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Zástupný symbol pro obsah 3" descr="P014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203" y="1285860"/>
            <a:ext cx="5316491" cy="400052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Zástupný symbol pro obsah 5" descr="P014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1285860"/>
            <a:ext cx="4038600" cy="303894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BlokTextu 8"/>
          <p:cNvSpPr txBox="1"/>
          <p:nvPr/>
        </p:nvSpPr>
        <p:spPr>
          <a:xfrm>
            <a:off x="414059" y="5867980"/>
            <a:ext cx="4086503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V bunkách bola zaznamenaná </a:t>
            </a:r>
            <a:r>
              <a:rPr lang="sk-SK" dirty="0" err="1" smtClean="0">
                <a:solidFill>
                  <a:schemeClr val="bg1"/>
                </a:solidFill>
              </a:rPr>
              <a:t>expresia</a:t>
            </a:r>
            <a:r>
              <a:rPr lang="sk-SK" dirty="0" smtClean="0">
                <a:solidFill>
                  <a:schemeClr val="bg1"/>
                </a:solidFill>
              </a:rPr>
              <a:t> ER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271892" y="6286520"/>
            <a:ext cx="165782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ýbuch 2 13"/>
          <p:cNvSpPr/>
          <p:nvPr/>
        </p:nvSpPr>
        <p:spPr>
          <a:xfrm>
            <a:off x="285720" y="4286256"/>
            <a:ext cx="2571768" cy="2428892"/>
          </a:xfrm>
          <a:prstGeom prst="irregularSeal2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Zástupný symbol pro obsah 4" descr="P014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038600" cy="3038947"/>
          </a:xfrm>
          <a:ln>
            <a:solidFill>
              <a:srgbClr val="002060"/>
            </a:solidFill>
          </a:ln>
        </p:spPr>
      </p:pic>
      <p:pic>
        <p:nvPicPr>
          <p:cNvPr id="6" name="Zástupný symbol pro obsah 5" descr="P014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188670" y="2323710"/>
            <a:ext cx="5741048" cy="4320000"/>
          </a:xfrm>
          <a:ln>
            <a:solidFill>
              <a:srgbClr val="00206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475656" y="332656"/>
            <a:ext cx="366190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KAZUISTIKA - CCB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Obrázek 10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BlokTextu 10"/>
          <p:cNvSpPr txBox="1"/>
          <p:nvPr/>
        </p:nvSpPr>
        <p:spPr>
          <a:xfrm>
            <a:off x="5364088" y="1556792"/>
            <a:ext cx="2533129" cy="36933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Nekrotické partie nádoru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1043237" y="5013176"/>
            <a:ext cx="936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B4</a:t>
            </a:r>
            <a:endParaRPr lang="sk-SK" sz="5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7271892" y="6286520"/>
            <a:ext cx="165782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403648" y="332656"/>
            <a:ext cx="500996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MAKROSKOPICKÝ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357298"/>
            <a:ext cx="8678198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b="1" dirty="0" smtClean="0"/>
              <a:t> </a:t>
            </a:r>
            <a:r>
              <a:rPr lang="sk-SK" sz="2800" dirty="0" smtClean="0"/>
              <a:t>ostro ohraničený, tuhší nádor o priemere 12mm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sk-SK" sz="2800" dirty="0" smtClean="0"/>
              <a:t>na reze solídny vzhľad, bielosivej farby, okrsky regresívnych zmien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Zástupný symbol obsahu 3" descr="P014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2827082"/>
            <a:ext cx="5072098" cy="381662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ovéPole 3"/>
          <p:cNvSpPr txBox="1"/>
          <p:nvPr/>
        </p:nvSpPr>
        <p:spPr>
          <a:xfrm>
            <a:off x="251520" y="2822153"/>
            <a:ext cx="3528392" cy="38472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dirty="0" smtClean="0"/>
              <a:t> </a:t>
            </a:r>
            <a:r>
              <a:rPr lang="sk-SK" sz="2400" dirty="0" smtClean="0"/>
              <a:t>MMG –</a:t>
            </a:r>
            <a:r>
              <a:rPr lang="sk-SK" sz="2400" b="1" dirty="0" smtClean="0"/>
              <a:t>BIRADS 4a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USG – </a:t>
            </a:r>
            <a:r>
              <a:rPr lang="sk-SK" sz="2400" dirty="0" err="1" smtClean="0"/>
              <a:t>hypoechog</a:t>
            </a:r>
            <a:r>
              <a:rPr lang="sk-SK" sz="2400" dirty="0" smtClean="0"/>
              <a:t>. lézia </a:t>
            </a:r>
            <a:r>
              <a:rPr lang="sk-SK" sz="2400" b="1" dirty="0" smtClean="0"/>
              <a:t>12,1x13mm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/>
              <a:t> </a:t>
            </a:r>
            <a:r>
              <a:rPr lang="sk-SK" sz="2400" dirty="0" smtClean="0"/>
              <a:t>CCB – nekrotické okrsky, atypické bunky, ER+/PR-, </a:t>
            </a:r>
            <a:r>
              <a:rPr lang="sk-SK" sz="2400" b="1" dirty="0" smtClean="0"/>
              <a:t>B4</a:t>
            </a:r>
          </a:p>
          <a:p>
            <a:endParaRPr lang="sk-SK" sz="4000" b="1" dirty="0" smtClean="0"/>
          </a:p>
          <a:p>
            <a:pPr>
              <a:buFont typeface="Arial" pitchFamily="34" charset="0"/>
              <a:buChar char="•"/>
            </a:pPr>
            <a:r>
              <a:rPr lang="sk-SK" sz="2800" dirty="0"/>
              <a:t> </a:t>
            </a:r>
            <a:r>
              <a:rPr lang="sk-SK" sz="2800" b="1" dirty="0" smtClean="0"/>
              <a:t>parciálna ME, „</a:t>
            </a:r>
            <a:r>
              <a:rPr lang="sk-SK" sz="2800" b="1" dirty="0" err="1" smtClean="0"/>
              <a:t>cavity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shaving</a:t>
            </a:r>
            <a:r>
              <a:rPr lang="sk-SK" sz="2800" b="1" dirty="0" smtClean="0"/>
              <a:t>“, SLN- </a:t>
            </a:r>
            <a:endParaRPr lang="cs-CZ" sz="2800" b="1" dirty="0"/>
          </a:p>
        </p:txBody>
      </p:sp>
      <p:sp>
        <p:nvSpPr>
          <p:cNvPr id="10" name="Šípka dolu 9"/>
          <p:cNvSpPr/>
          <p:nvPr/>
        </p:nvSpPr>
        <p:spPr>
          <a:xfrm>
            <a:off x="971600" y="4869160"/>
            <a:ext cx="1728192" cy="720080"/>
          </a:xfrm>
          <a:prstGeom prst="downArrow">
            <a:avLst/>
          </a:prstGeom>
          <a:solidFill>
            <a:srgbClr val="FF0000"/>
          </a:solidFill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7271892" y="6286520"/>
            <a:ext cx="165782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sahu 14" descr="ame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0462"/>
            <a:ext cx="8784976" cy="6502342"/>
          </a:xfrm>
        </p:spPr>
      </p:pic>
      <p:sp>
        <p:nvSpPr>
          <p:cNvPr id="6" name="Obdélník 5"/>
          <p:cNvSpPr/>
          <p:nvPr/>
        </p:nvSpPr>
        <p:spPr>
          <a:xfrm>
            <a:off x="107504" y="81368"/>
            <a:ext cx="8928000" cy="666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304144" y="180168"/>
            <a:ext cx="4860346" cy="2621226"/>
          </a:xfrm>
          <a:custGeom>
            <a:avLst/>
            <a:gdLst>
              <a:gd name="connsiteX0" fmla="*/ 0 w 4860346"/>
              <a:gd name="connsiteY0" fmla="*/ 59675 h 2621226"/>
              <a:gd name="connsiteX1" fmla="*/ 419725 w 4860346"/>
              <a:gd name="connsiteY1" fmla="*/ 524370 h 2621226"/>
              <a:gd name="connsiteX2" fmla="*/ 449705 w 4860346"/>
              <a:gd name="connsiteY2" fmla="*/ 614311 h 2621226"/>
              <a:gd name="connsiteX3" fmla="*/ 464695 w 4860346"/>
              <a:gd name="connsiteY3" fmla="*/ 659281 h 2621226"/>
              <a:gd name="connsiteX4" fmla="*/ 509666 w 4860346"/>
              <a:gd name="connsiteY4" fmla="*/ 1108986 h 2621226"/>
              <a:gd name="connsiteX5" fmla="*/ 524656 w 4860346"/>
              <a:gd name="connsiteY5" fmla="*/ 1153957 h 2621226"/>
              <a:gd name="connsiteX6" fmla="*/ 584617 w 4860346"/>
              <a:gd name="connsiteY6" fmla="*/ 1303858 h 2621226"/>
              <a:gd name="connsiteX7" fmla="*/ 599607 w 4860346"/>
              <a:gd name="connsiteY7" fmla="*/ 1348829 h 2621226"/>
              <a:gd name="connsiteX8" fmla="*/ 614597 w 4860346"/>
              <a:gd name="connsiteY8" fmla="*/ 1393799 h 2621226"/>
              <a:gd name="connsiteX9" fmla="*/ 644577 w 4860346"/>
              <a:gd name="connsiteY9" fmla="*/ 1543701 h 2621226"/>
              <a:gd name="connsiteX10" fmla="*/ 704538 w 4860346"/>
              <a:gd name="connsiteY10" fmla="*/ 1603662 h 2621226"/>
              <a:gd name="connsiteX11" fmla="*/ 794479 w 4860346"/>
              <a:gd name="connsiteY11" fmla="*/ 1663622 h 2621226"/>
              <a:gd name="connsiteX12" fmla="*/ 854440 w 4860346"/>
              <a:gd name="connsiteY12" fmla="*/ 1768553 h 2621226"/>
              <a:gd name="connsiteX13" fmla="*/ 914400 w 4860346"/>
              <a:gd name="connsiteY13" fmla="*/ 1873484 h 2621226"/>
              <a:gd name="connsiteX14" fmla="*/ 944381 w 4860346"/>
              <a:gd name="connsiteY14" fmla="*/ 1903465 h 2621226"/>
              <a:gd name="connsiteX15" fmla="*/ 974361 w 4860346"/>
              <a:gd name="connsiteY15" fmla="*/ 1948435 h 2621226"/>
              <a:gd name="connsiteX16" fmla="*/ 1034322 w 4860346"/>
              <a:gd name="connsiteY16" fmla="*/ 2008396 h 2621226"/>
              <a:gd name="connsiteX17" fmla="*/ 1184223 w 4860346"/>
              <a:gd name="connsiteY17" fmla="*/ 2113327 h 2621226"/>
              <a:gd name="connsiteX18" fmla="*/ 1274164 w 4860346"/>
              <a:gd name="connsiteY18" fmla="*/ 2218258 h 2621226"/>
              <a:gd name="connsiteX19" fmla="*/ 1349115 w 4860346"/>
              <a:gd name="connsiteY19" fmla="*/ 2293209 h 2621226"/>
              <a:gd name="connsiteX20" fmla="*/ 1379095 w 4860346"/>
              <a:gd name="connsiteY20" fmla="*/ 2338180 h 2621226"/>
              <a:gd name="connsiteX21" fmla="*/ 1469036 w 4860346"/>
              <a:gd name="connsiteY21" fmla="*/ 2398140 h 2621226"/>
              <a:gd name="connsiteX22" fmla="*/ 1588958 w 4860346"/>
              <a:gd name="connsiteY22" fmla="*/ 2503071 h 2621226"/>
              <a:gd name="connsiteX23" fmla="*/ 1618938 w 4860346"/>
              <a:gd name="connsiteY23" fmla="*/ 2533052 h 2621226"/>
              <a:gd name="connsiteX24" fmla="*/ 2353456 w 4860346"/>
              <a:gd name="connsiteY24" fmla="*/ 2548042 h 2621226"/>
              <a:gd name="connsiteX25" fmla="*/ 2968053 w 4860346"/>
              <a:gd name="connsiteY25" fmla="*/ 2548042 h 2621226"/>
              <a:gd name="connsiteX26" fmla="*/ 3013023 w 4860346"/>
              <a:gd name="connsiteY26" fmla="*/ 2518062 h 2621226"/>
              <a:gd name="connsiteX27" fmla="*/ 3087974 w 4860346"/>
              <a:gd name="connsiteY27" fmla="*/ 2458101 h 2621226"/>
              <a:gd name="connsiteX28" fmla="*/ 3102964 w 4860346"/>
              <a:gd name="connsiteY28" fmla="*/ 2413130 h 2621226"/>
              <a:gd name="connsiteX29" fmla="*/ 3117954 w 4860346"/>
              <a:gd name="connsiteY29" fmla="*/ 2353170 h 2621226"/>
              <a:gd name="connsiteX30" fmla="*/ 3147935 w 4860346"/>
              <a:gd name="connsiteY30" fmla="*/ 2308199 h 2621226"/>
              <a:gd name="connsiteX31" fmla="*/ 3192905 w 4860346"/>
              <a:gd name="connsiteY31" fmla="*/ 2173288 h 2621226"/>
              <a:gd name="connsiteX32" fmla="*/ 3207895 w 4860346"/>
              <a:gd name="connsiteY32" fmla="*/ 2128317 h 2621226"/>
              <a:gd name="connsiteX33" fmla="*/ 3252866 w 4860346"/>
              <a:gd name="connsiteY33" fmla="*/ 2098337 h 2621226"/>
              <a:gd name="connsiteX34" fmla="*/ 3297836 w 4860346"/>
              <a:gd name="connsiteY34" fmla="*/ 2053366 h 2621226"/>
              <a:gd name="connsiteX35" fmla="*/ 3357797 w 4860346"/>
              <a:gd name="connsiteY35" fmla="*/ 1963425 h 2621226"/>
              <a:gd name="connsiteX36" fmla="*/ 3372787 w 4860346"/>
              <a:gd name="connsiteY36" fmla="*/ 1813524 h 2621226"/>
              <a:gd name="connsiteX37" fmla="*/ 3477718 w 4860346"/>
              <a:gd name="connsiteY37" fmla="*/ 1648632 h 2621226"/>
              <a:gd name="connsiteX38" fmla="*/ 3507699 w 4860346"/>
              <a:gd name="connsiteY38" fmla="*/ 1618652 h 2621226"/>
              <a:gd name="connsiteX39" fmla="*/ 3597640 w 4860346"/>
              <a:gd name="connsiteY39" fmla="*/ 1558691 h 2621226"/>
              <a:gd name="connsiteX40" fmla="*/ 3642610 w 4860346"/>
              <a:gd name="connsiteY40" fmla="*/ 1513721 h 2621226"/>
              <a:gd name="connsiteX41" fmla="*/ 3672590 w 4860346"/>
              <a:gd name="connsiteY41" fmla="*/ 1468750 h 2621226"/>
              <a:gd name="connsiteX42" fmla="*/ 3717561 w 4860346"/>
              <a:gd name="connsiteY42" fmla="*/ 1453760 h 2621226"/>
              <a:gd name="connsiteX43" fmla="*/ 3792512 w 4860346"/>
              <a:gd name="connsiteY43" fmla="*/ 1378809 h 2621226"/>
              <a:gd name="connsiteX44" fmla="*/ 3837482 w 4860346"/>
              <a:gd name="connsiteY44" fmla="*/ 1303858 h 2621226"/>
              <a:gd name="connsiteX45" fmla="*/ 3927423 w 4860346"/>
              <a:gd name="connsiteY45" fmla="*/ 1273878 h 2621226"/>
              <a:gd name="connsiteX46" fmla="*/ 3987384 w 4860346"/>
              <a:gd name="connsiteY46" fmla="*/ 1213917 h 2621226"/>
              <a:gd name="connsiteX47" fmla="*/ 4047345 w 4860346"/>
              <a:gd name="connsiteY47" fmla="*/ 1198927 h 2621226"/>
              <a:gd name="connsiteX48" fmla="*/ 4137286 w 4860346"/>
              <a:gd name="connsiteY48" fmla="*/ 1168947 h 2621226"/>
              <a:gd name="connsiteX49" fmla="*/ 4407108 w 4860346"/>
              <a:gd name="connsiteY49" fmla="*/ 1153957 h 2621226"/>
              <a:gd name="connsiteX50" fmla="*/ 4482059 w 4860346"/>
              <a:gd name="connsiteY50" fmla="*/ 1079006 h 2621226"/>
              <a:gd name="connsiteX51" fmla="*/ 4512040 w 4860346"/>
              <a:gd name="connsiteY51" fmla="*/ 959084 h 2621226"/>
              <a:gd name="connsiteX52" fmla="*/ 4527030 w 4860346"/>
              <a:gd name="connsiteY52" fmla="*/ 719242 h 2621226"/>
              <a:gd name="connsiteX53" fmla="*/ 4557010 w 4860346"/>
              <a:gd name="connsiteY53" fmla="*/ 629301 h 2621226"/>
              <a:gd name="connsiteX54" fmla="*/ 4586990 w 4860346"/>
              <a:gd name="connsiteY54" fmla="*/ 494389 h 2621226"/>
              <a:gd name="connsiteX55" fmla="*/ 4616971 w 4860346"/>
              <a:gd name="connsiteY55" fmla="*/ 464409 h 2621226"/>
              <a:gd name="connsiteX56" fmla="*/ 4646951 w 4860346"/>
              <a:gd name="connsiteY56" fmla="*/ 314507 h 2621226"/>
              <a:gd name="connsiteX57" fmla="*/ 4661941 w 4860346"/>
              <a:gd name="connsiteY57" fmla="*/ 254547 h 2621226"/>
              <a:gd name="connsiteX58" fmla="*/ 4736892 w 4860346"/>
              <a:gd name="connsiteY58" fmla="*/ 194586 h 2621226"/>
              <a:gd name="connsiteX59" fmla="*/ 4766872 w 4860346"/>
              <a:gd name="connsiteY59" fmla="*/ 149616 h 2621226"/>
              <a:gd name="connsiteX60" fmla="*/ 4781863 w 4860346"/>
              <a:gd name="connsiteY60" fmla="*/ 104645 h 2621226"/>
              <a:gd name="connsiteX61" fmla="*/ 4856813 w 4860346"/>
              <a:gd name="connsiteY61" fmla="*/ 14704 h 262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860346" h="2621226">
                <a:moveTo>
                  <a:pt x="0" y="59675"/>
                </a:moveTo>
                <a:cubicBezTo>
                  <a:pt x="139908" y="214573"/>
                  <a:pt x="288267" y="362238"/>
                  <a:pt x="419725" y="524370"/>
                </a:cubicBezTo>
                <a:cubicBezTo>
                  <a:pt x="439628" y="548917"/>
                  <a:pt x="439712" y="584331"/>
                  <a:pt x="449705" y="614311"/>
                </a:cubicBezTo>
                <a:lnTo>
                  <a:pt x="464695" y="659281"/>
                </a:lnTo>
                <a:cubicBezTo>
                  <a:pt x="481002" y="1050623"/>
                  <a:pt x="441731" y="905178"/>
                  <a:pt x="509666" y="1108986"/>
                </a:cubicBezTo>
                <a:cubicBezTo>
                  <a:pt x="514663" y="1123976"/>
                  <a:pt x="517590" y="1139824"/>
                  <a:pt x="524656" y="1153957"/>
                </a:cubicBezTo>
                <a:cubicBezTo>
                  <a:pt x="568768" y="1242180"/>
                  <a:pt x="547571" y="1192721"/>
                  <a:pt x="584617" y="1303858"/>
                </a:cubicBezTo>
                <a:lnTo>
                  <a:pt x="599607" y="1348829"/>
                </a:lnTo>
                <a:lnTo>
                  <a:pt x="614597" y="1393799"/>
                </a:lnTo>
                <a:cubicBezTo>
                  <a:pt x="615107" y="1397366"/>
                  <a:pt x="625890" y="1517538"/>
                  <a:pt x="644577" y="1543701"/>
                </a:cubicBezTo>
                <a:cubicBezTo>
                  <a:pt x="661006" y="1566702"/>
                  <a:pt x="684551" y="1583675"/>
                  <a:pt x="704538" y="1603662"/>
                </a:cubicBezTo>
                <a:cubicBezTo>
                  <a:pt x="760681" y="1659805"/>
                  <a:pt x="729397" y="1641928"/>
                  <a:pt x="794479" y="1663622"/>
                </a:cubicBezTo>
                <a:cubicBezTo>
                  <a:pt x="871874" y="1715219"/>
                  <a:pt x="820039" y="1665352"/>
                  <a:pt x="854440" y="1768553"/>
                </a:cubicBezTo>
                <a:cubicBezTo>
                  <a:pt x="863234" y="1794933"/>
                  <a:pt x="895601" y="1849985"/>
                  <a:pt x="914400" y="1873484"/>
                </a:cubicBezTo>
                <a:cubicBezTo>
                  <a:pt x="923229" y="1884520"/>
                  <a:pt x="935552" y="1892429"/>
                  <a:pt x="944381" y="1903465"/>
                </a:cubicBezTo>
                <a:cubicBezTo>
                  <a:pt x="955635" y="1917533"/>
                  <a:pt x="962637" y="1934756"/>
                  <a:pt x="974361" y="1948435"/>
                </a:cubicBezTo>
                <a:cubicBezTo>
                  <a:pt x="992756" y="1969896"/>
                  <a:pt x="1010803" y="1992717"/>
                  <a:pt x="1034322" y="2008396"/>
                </a:cubicBezTo>
                <a:cubicBezTo>
                  <a:pt x="1068219" y="2030994"/>
                  <a:pt x="1148710" y="2082253"/>
                  <a:pt x="1184223" y="2113327"/>
                </a:cubicBezTo>
                <a:cubicBezTo>
                  <a:pt x="1318514" y="2230831"/>
                  <a:pt x="1189249" y="2121213"/>
                  <a:pt x="1274164" y="2218258"/>
                </a:cubicBezTo>
                <a:cubicBezTo>
                  <a:pt x="1297430" y="2244848"/>
                  <a:pt x="1329517" y="2263811"/>
                  <a:pt x="1349115" y="2293209"/>
                </a:cubicBezTo>
                <a:cubicBezTo>
                  <a:pt x="1359108" y="2308199"/>
                  <a:pt x="1365537" y="2326316"/>
                  <a:pt x="1379095" y="2338180"/>
                </a:cubicBezTo>
                <a:cubicBezTo>
                  <a:pt x="1406212" y="2361907"/>
                  <a:pt x="1443558" y="2372662"/>
                  <a:pt x="1469036" y="2398140"/>
                </a:cubicBezTo>
                <a:cubicBezTo>
                  <a:pt x="1653974" y="2583078"/>
                  <a:pt x="1465002" y="2403906"/>
                  <a:pt x="1588958" y="2503071"/>
                </a:cubicBezTo>
                <a:cubicBezTo>
                  <a:pt x="1599994" y="2511900"/>
                  <a:pt x="1604829" y="2532222"/>
                  <a:pt x="1618938" y="2533052"/>
                </a:cubicBezTo>
                <a:cubicBezTo>
                  <a:pt x="1863406" y="2547433"/>
                  <a:pt x="2108617" y="2543045"/>
                  <a:pt x="2353456" y="2548042"/>
                </a:cubicBezTo>
                <a:cubicBezTo>
                  <a:pt x="2573007" y="2621226"/>
                  <a:pt x="2450108" y="2585940"/>
                  <a:pt x="2968053" y="2548042"/>
                </a:cubicBezTo>
                <a:cubicBezTo>
                  <a:pt x="2986021" y="2546727"/>
                  <a:pt x="2998955" y="2529316"/>
                  <a:pt x="3013023" y="2518062"/>
                </a:cubicBezTo>
                <a:cubicBezTo>
                  <a:pt x="3119821" y="2432623"/>
                  <a:pt x="2949564" y="2550375"/>
                  <a:pt x="3087974" y="2458101"/>
                </a:cubicBezTo>
                <a:cubicBezTo>
                  <a:pt x="3092971" y="2443111"/>
                  <a:pt x="3098623" y="2428323"/>
                  <a:pt x="3102964" y="2413130"/>
                </a:cubicBezTo>
                <a:cubicBezTo>
                  <a:pt x="3108624" y="2393321"/>
                  <a:pt x="3109838" y="2372106"/>
                  <a:pt x="3117954" y="2353170"/>
                </a:cubicBezTo>
                <a:cubicBezTo>
                  <a:pt x="3125051" y="2336611"/>
                  <a:pt x="3137941" y="2323189"/>
                  <a:pt x="3147935" y="2308199"/>
                </a:cubicBezTo>
                <a:lnTo>
                  <a:pt x="3192905" y="2173288"/>
                </a:lnTo>
                <a:cubicBezTo>
                  <a:pt x="3197902" y="2158298"/>
                  <a:pt x="3194748" y="2137082"/>
                  <a:pt x="3207895" y="2128317"/>
                </a:cubicBezTo>
                <a:cubicBezTo>
                  <a:pt x="3222885" y="2118324"/>
                  <a:pt x="3239026" y="2109871"/>
                  <a:pt x="3252866" y="2098337"/>
                </a:cubicBezTo>
                <a:cubicBezTo>
                  <a:pt x="3269152" y="2084766"/>
                  <a:pt x="3284821" y="2070100"/>
                  <a:pt x="3297836" y="2053366"/>
                </a:cubicBezTo>
                <a:cubicBezTo>
                  <a:pt x="3319957" y="2024924"/>
                  <a:pt x="3357797" y="1963425"/>
                  <a:pt x="3357797" y="1963425"/>
                </a:cubicBezTo>
                <a:cubicBezTo>
                  <a:pt x="3362794" y="1913458"/>
                  <a:pt x="3363533" y="1862880"/>
                  <a:pt x="3372787" y="1813524"/>
                </a:cubicBezTo>
                <a:cubicBezTo>
                  <a:pt x="3391781" y="1712224"/>
                  <a:pt x="3405196" y="1721153"/>
                  <a:pt x="3477718" y="1648632"/>
                </a:cubicBezTo>
                <a:cubicBezTo>
                  <a:pt x="3487712" y="1638639"/>
                  <a:pt x="3495940" y="1626492"/>
                  <a:pt x="3507699" y="1618652"/>
                </a:cubicBezTo>
                <a:cubicBezTo>
                  <a:pt x="3537679" y="1598665"/>
                  <a:pt x="3572162" y="1584169"/>
                  <a:pt x="3597640" y="1558691"/>
                </a:cubicBezTo>
                <a:cubicBezTo>
                  <a:pt x="3612630" y="1543701"/>
                  <a:pt x="3629039" y="1530007"/>
                  <a:pt x="3642610" y="1513721"/>
                </a:cubicBezTo>
                <a:cubicBezTo>
                  <a:pt x="3654143" y="1499881"/>
                  <a:pt x="3658522" y="1480005"/>
                  <a:pt x="3672590" y="1468750"/>
                </a:cubicBezTo>
                <a:cubicBezTo>
                  <a:pt x="3684929" y="1458879"/>
                  <a:pt x="3702571" y="1458757"/>
                  <a:pt x="3717561" y="1453760"/>
                </a:cubicBezTo>
                <a:cubicBezTo>
                  <a:pt x="3742545" y="1428776"/>
                  <a:pt x="3781339" y="1412328"/>
                  <a:pt x="3792512" y="1378809"/>
                </a:cubicBezTo>
                <a:cubicBezTo>
                  <a:pt x="3802769" y="1348039"/>
                  <a:pt x="3804560" y="1320319"/>
                  <a:pt x="3837482" y="1303858"/>
                </a:cubicBezTo>
                <a:cubicBezTo>
                  <a:pt x="3865748" y="1289725"/>
                  <a:pt x="3927423" y="1273878"/>
                  <a:pt x="3927423" y="1273878"/>
                </a:cubicBezTo>
                <a:cubicBezTo>
                  <a:pt x="3947410" y="1253891"/>
                  <a:pt x="3959962" y="1220772"/>
                  <a:pt x="3987384" y="1213917"/>
                </a:cubicBezTo>
                <a:cubicBezTo>
                  <a:pt x="4007371" y="1208920"/>
                  <a:pt x="4027612" y="1204847"/>
                  <a:pt x="4047345" y="1198927"/>
                </a:cubicBezTo>
                <a:cubicBezTo>
                  <a:pt x="4077614" y="1189846"/>
                  <a:pt x="4105733" y="1170700"/>
                  <a:pt x="4137286" y="1168947"/>
                </a:cubicBezTo>
                <a:lnTo>
                  <a:pt x="4407108" y="1153957"/>
                </a:lnTo>
                <a:cubicBezTo>
                  <a:pt x="4432092" y="1128973"/>
                  <a:pt x="4475130" y="1113652"/>
                  <a:pt x="4482059" y="1079006"/>
                </a:cubicBezTo>
                <a:cubicBezTo>
                  <a:pt x="4500148" y="988561"/>
                  <a:pt x="4488992" y="1028226"/>
                  <a:pt x="4512040" y="959084"/>
                </a:cubicBezTo>
                <a:cubicBezTo>
                  <a:pt x="4517037" y="879137"/>
                  <a:pt x="4516207" y="798611"/>
                  <a:pt x="4527030" y="719242"/>
                </a:cubicBezTo>
                <a:cubicBezTo>
                  <a:pt x="4531300" y="687930"/>
                  <a:pt x="4557010" y="629301"/>
                  <a:pt x="4557010" y="629301"/>
                </a:cubicBezTo>
                <a:cubicBezTo>
                  <a:pt x="4560037" y="611140"/>
                  <a:pt x="4569959" y="522774"/>
                  <a:pt x="4586990" y="494389"/>
                </a:cubicBezTo>
                <a:cubicBezTo>
                  <a:pt x="4594261" y="482270"/>
                  <a:pt x="4606977" y="474402"/>
                  <a:pt x="4616971" y="464409"/>
                </a:cubicBezTo>
                <a:cubicBezTo>
                  <a:pt x="4642552" y="285338"/>
                  <a:pt x="4617051" y="419158"/>
                  <a:pt x="4646951" y="314507"/>
                </a:cubicBezTo>
                <a:cubicBezTo>
                  <a:pt x="4652611" y="294698"/>
                  <a:pt x="4652728" y="272974"/>
                  <a:pt x="4661941" y="254547"/>
                </a:cubicBezTo>
                <a:cubicBezTo>
                  <a:pt x="4672621" y="233187"/>
                  <a:pt x="4721004" y="205178"/>
                  <a:pt x="4736892" y="194586"/>
                </a:cubicBezTo>
                <a:cubicBezTo>
                  <a:pt x="4746885" y="179596"/>
                  <a:pt x="4758815" y="165730"/>
                  <a:pt x="4766872" y="149616"/>
                </a:cubicBezTo>
                <a:cubicBezTo>
                  <a:pt x="4773939" y="135483"/>
                  <a:pt x="4772382" y="117286"/>
                  <a:pt x="4781863" y="104645"/>
                </a:cubicBezTo>
                <a:cubicBezTo>
                  <a:pt x="4860346" y="0"/>
                  <a:pt x="4856813" y="68726"/>
                  <a:pt x="4856813" y="14704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54833" y="3207895"/>
            <a:ext cx="3545993" cy="1528997"/>
          </a:xfrm>
          <a:custGeom>
            <a:avLst/>
            <a:gdLst>
              <a:gd name="connsiteX0" fmla="*/ 0 w 3545993"/>
              <a:gd name="connsiteY0" fmla="*/ 0 h 1528997"/>
              <a:gd name="connsiteX1" fmla="*/ 104931 w 3545993"/>
              <a:gd name="connsiteY1" fmla="*/ 29980 h 1528997"/>
              <a:gd name="connsiteX2" fmla="*/ 179882 w 3545993"/>
              <a:gd name="connsiteY2" fmla="*/ 89941 h 1528997"/>
              <a:gd name="connsiteX3" fmla="*/ 224852 w 3545993"/>
              <a:gd name="connsiteY3" fmla="*/ 119921 h 1528997"/>
              <a:gd name="connsiteX4" fmla="*/ 299803 w 3545993"/>
              <a:gd name="connsiteY4" fmla="*/ 194872 h 1528997"/>
              <a:gd name="connsiteX5" fmla="*/ 344774 w 3545993"/>
              <a:gd name="connsiteY5" fmla="*/ 224853 h 1528997"/>
              <a:gd name="connsiteX6" fmla="*/ 389744 w 3545993"/>
              <a:gd name="connsiteY6" fmla="*/ 269823 h 1528997"/>
              <a:gd name="connsiteX7" fmla="*/ 449705 w 3545993"/>
              <a:gd name="connsiteY7" fmla="*/ 299803 h 1528997"/>
              <a:gd name="connsiteX8" fmla="*/ 614597 w 3545993"/>
              <a:gd name="connsiteY8" fmla="*/ 434715 h 1528997"/>
              <a:gd name="connsiteX9" fmla="*/ 659567 w 3545993"/>
              <a:gd name="connsiteY9" fmla="*/ 464695 h 1528997"/>
              <a:gd name="connsiteX10" fmla="*/ 704537 w 3545993"/>
              <a:gd name="connsiteY10" fmla="*/ 494675 h 1528997"/>
              <a:gd name="connsiteX11" fmla="*/ 749508 w 3545993"/>
              <a:gd name="connsiteY11" fmla="*/ 509666 h 1528997"/>
              <a:gd name="connsiteX12" fmla="*/ 794478 w 3545993"/>
              <a:gd name="connsiteY12" fmla="*/ 539646 h 1528997"/>
              <a:gd name="connsiteX13" fmla="*/ 854439 w 3545993"/>
              <a:gd name="connsiteY13" fmla="*/ 554636 h 1528997"/>
              <a:gd name="connsiteX14" fmla="*/ 944380 w 3545993"/>
              <a:gd name="connsiteY14" fmla="*/ 584616 h 1528997"/>
              <a:gd name="connsiteX15" fmla="*/ 1109272 w 3545993"/>
              <a:gd name="connsiteY15" fmla="*/ 629587 h 1528997"/>
              <a:gd name="connsiteX16" fmla="*/ 1214203 w 3545993"/>
              <a:gd name="connsiteY16" fmla="*/ 659567 h 1528997"/>
              <a:gd name="connsiteX17" fmla="*/ 1259174 w 3545993"/>
              <a:gd name="connsiteY17" fmla="*/ 674557 h 1528997"/>
              <a:gd name="connsiteX18" fmla="*/ 1379095 w 3545993"/>
              <a:gd name="connsiteY18" fmla="*/ 704538 h 1528997"/>
              <a:gd name="connsiteX19" fmla="*/ 1439056 w 3545993"/>
              <a:gd name="connsiteY19" fmla="*/ 719528 h 1528997"/>
              <a:gd name="connsiteX20" fmla="*/ 1484026 w 3545993"/>
              <a:gd name="connsiteY20" fmla="*/ 749508 h 1528997"/>
              <a:gd name="connsiteX21" fmla="*/ 1528997 w 3545993"/>
              <a:gd name="connsiteY21" fmla="*/ 764498 h 1528997"/>
              <a:gd name="connsiteX22" fmla="*/ 1603947 w 3545993"/>
              <a:gd name="connsiteY22" fmla="*/ 824459 h 1528997"/>
              <a:gd name="connsiteX23" fmla="*/ 1693888 w 3545993"/>
              <a:gd name="connsiteY23" fmla="*/ 854439 h 1528997"/>
              <a:gd name="connsiteX24" fmla="*/ 1783829 w 3545993"/>
              <a:gd name="connsiteY24" fmla="*/ 914400 h 1528997"/>
              <a:gd name="connsiteX25" fmla="*/ 1828800 w 3545993"/>
              <a:gd name="connsiteY25" fmla="*/ 944380 h 1528997"/>
              <a:gd name="connsiteX26" fmla="*/ 1918741 w 3545993"/>
              <a:gd name="connsiteY26" fmla="*/ 959371 h 1528997"/>
              <a:gd name="connsiteX27" fmla="*/ 1963711 w 3545993"/>
              <a:gd name="connsiteY27" fmla="*/ 974361 h 1528997"/>
              <a:gd name="connsiteX28" fmla="*/ 2053652 w 3545993"/>
              <a:gd name="connsiteY28" fmla="*/ 989351 h 1528997"/>
              <a:gd name="connsiteX29" fmla="*/ 2098623 w 3545993"/>
              <a:gd name="connsiteY29" fmla="*/ 1004341 h 1528997"/>
              <a:gd name="connsiteX30" fmla="*/ 2173574 w 3545993"/>
              <a:gd name="connsiteY30" fmla="*/ 1019331 h 1528997"/>
              <a:gd name="connsiteX31" fmla="*/ 2263515 w 3545993"/>
              <a:gd name="connsiteY31" fmla="*/ 1064302 h 1528997"/>
              <a:gd name="connsiteX32" fmla="*/ 2353456 w 3545993"/>
              <a:gd name="connsiteY32" fmla="*/ 1139253 h 1528997"/>
              <a:gd name="connsiteX33" fmla="*/ 2398426 w 3545993"/>
              <a:gd name="connsiteY33" fmla="*/ 1169233 h 1528997"/>
              <a:gd name="connsiteX34" fmla="*/ 2518347 w 3545993"/>
              <a:gd name="connsiteY34" fmla="*/ 1274164 h 1528997"/>
              <a:gd name="connsiteX35" fmla="*/ 2638269 w 3545993"/>
              <a:gd name="connsiteY35" fmla="*/ 1334125 h 1528997"/>
              <a:gd name="connsiteX36" fmla="*/ 2758190 w 3545993"/>
              <a:gd name="connsiteY36" fmla="*/ 1364105 h 1528997"/>
              <a:gd name="connsiteX37" fmla="*/ 3013023 w 3545993"/>
              <a:gd name="connsiteY37" fmla="*/ 1379095 h 1528997"/>
              <a:gd name="connsiteX38" fmla="*/ 3327816 w 3545993"/>
              <a:gd name="connsiteY38" fmla="*/ 1409075 h 1528997"/>
              <a:gd name="connsiteX39" fmla="*/ 3372787 w 3545993"/>
              <a:gd name="connsiteY39" fmla="*/ 1424066 h 1528997"/>
              <a:gd name="connsiteX40" fmla="*/ 3432747 w 3545993"/>
              <a:gd name="connsiteY40" fmla="*/ 1454046 h 1528997"/>
              <a:gd name="connsiteX41" fmla="*/ 3492708 w 3545993"/>
              <a:gd name="connsiteY41" fmla="*/ 1469036 h 1528997"/>
              <a:gd name="connsiteX42" fmla="*/ 3537678 w 3545993"/>
              <a:gd name="connsiteY42" fmla="*/ 1528997 h 152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545993" h="1528997">
                <a:moveTo>
                  <a:pt x="0" y="0"/>
                </a:moveTo>
                <a:cubicBezTo>
                  <a:pt x="19209" y="4802"/>
                  <a:pt x="83428" y="19228"/>
                  <a:pt x="104931" y="29980"/>
                </a:cubicBezTo>
                <a:cubicBezTo>
                  <a:pt x="166442" y="60736"/>
                  <a:pt x="133410" y="52764"/>
                  <a:pt x="179882" y="89941"/>
                </a:cubicBezTo>
                <a:cubicBezTo>
                  <a:pt x="193950" y="101195"/>
                  <a:pt x="211294" y="108058"/>
                  <a:pt x="224852" y="119921"/>
                </a:cubicBezTo>
                <a:cubicBezTo>
                  <a:pt x="251442" y="143187"/>
                  <a:pt x="270405" y="175273"/>
                  <a:pt x="299803" y="194872"/>
                </a:cubicBezTo>
                <a:cubicBezTo>
                  <a:pt x="314793" y="204866"/>
                  <a:pt x="330934" y="213319"/>
                  <a:pt x="344774" y="224853"/>
                </a:cubicBezTo>
                <a:cubicBezTo>
                  <a:pt x="361060" y="238424"/>
                  <a:pt x="372494" y="257501"/>
                  <a:pt x="389744" y="269823"/>
                </a:cubicBezTo>
                <a:cubicBezTo>
                  <a:pt x="407928" y="282811"/>
                  <a:pt x="429718" y="289810"/>
                  <a:pt x="449705" y="299803"/>
                </a:cubicBezTo>
                <a:cubicBezTo>
                  <a:pt x="550134" y="400232"/>
                  <a:pt x="495258" y="355156"/>
                  <a:pt x="614597" y="434715"/>
                </a:cubicBezTo>
                <a:lnTo>
                  <a:pt x="659567" y="464695"/>
                </a:lnTo>
                <a:cubicBezTo>
                  <a:pt x="674557" y="474688"/>
                  <a:pt x="687446" y="488978"/>
                  <a:pt x="704537" y="494675"/>
                </a:cubicBezTo>
                <a:cubicBezTo>
                  <a:pt x="719527" y="499672"/>
                  <a:pt x="735375" y="502599"/>
                  <a:pt x="749508" y="509666"/>
                </a:cubicBezTo>
                <a:cubicBezTo>
                  <a:pt x="765622" y="517723"/>
                  <a:pt x="777919" y="532549"/>
                  <a:pt x="794478" y="539646"/>
                </a:cubicBezTo>
                <a:cubicBezTo>
                  <a:pt x="813414" y="547762"/>
                  <a:pt x="834706" y="548716"/>
                  <a:pt x="854439" y="554636"/>
                </a:cubicBezTo>
                <a:cubicBezTo>
                  <a:pt x="884708" y="563717"/>
                  <a:pt x="913392" y="578418"/>
                  <a:pt x="944380" y="584616"/>
                </a:cubicBezTo>
                <a:cubicBezTo>
                  <a:pt x="1050318" y="605805"/>
                  <a:pt x="995161" y="591550"/>
                  <a:pt x="1109272" y="629587"/>
                </a:cubicBezTo>
                <a:cubicBezTo>
                  <a:pt x="1217094" y="665527"/>
                  <a:pt x="1082447" y="621923"/>
                  <a:pt x="1214203" y="659567"/>
                </a:cubicBezTo>
                <a:cubicBezTo>
                  <a:pt x="1229396" y="663908"/>
                  <a:pt x="1243930" y="670399"/>
                  <a:pt x="1259174" y="674557"/>
                </a:cubicBezTo>
                <a:cubicBezTo>
                  <a:pt x="1298926" y="685399"/>
                  <a:pt x="1339121" y="694544"/>
                  <a:pt x="1379095" y="704538"/>
                </a:cubicBezTo>
                <a:lnTo>
                  <a:pt x="1439056" y="719528"/>
                </a:lnTo>
                <a:cubicBezTo>
                  <a:pt x="1454046" y="729521"/>
                  <a:pt x="1467912" y="741451"/>
                  <a:pt x="1484026" y="749508"/>
                </a:cubicBezTo>
                <a:cubicBezTo>
                  <a:pt x="1498159" y="756574"/>
                  <a:pt x="1515448" y="756368"/>
                  <a:pt x="1528997" y="764498"/>
                </a:cubicBezTo>
                <a:cubicBezTo>
                  <a:pt x="1617993" y="817896"/>
                  <a:pt x="1488227" y="773028"/>
                  <a:pt x="1603947" y="824459"/>
                </a:cubicBezTo>
                <a:cubicBezTo>
                  <a:pt x="1632825" y="837294"/>
                  <a:pt x="1693888" y="854439"/>
                  <a:pt x="1693888" y="854439"/>
                </a:cubicBezTo>
                <a:lnTo>
                  <a:pt x="1783829" y="914400"/>
                </a:lnTo>
                <a:cubicBezTo>
                  <a:pt x="1798819" y="924393"/>
                  <a:pt x="1811029" y="941418"/>
                  <a:pt x="1828800" y="944380"/>
                </a:cubicBezTo>
                <a:cubicBezTo>
                  <a:pt x="1858780" y="949377"/>
                  <a:pt x="1889071" y="952777"/>
                  <a:pt x="1918741" y="959371"/>
                </a:cubicBezTo>
                <a:cubicBezTo>
                  <a:pt x="1934166" y="962799"/>
                  <a:pt x="1948286" y="970933"/>
                  <a:pt x="1963711" y="974361"/>
                </a:cubicBezTo>
                <a:cubicBezTo>
                  <a:pt x="1993381" y="980954"/>
                  <a:pt x="2023982" y="982758"/>
                  <a:pt x="2053652" y="989351"/>
                </a:cubicBezTo>
                <a:cubicBezTo>
                  <a:pt x="2069077" y="992779"/>
                  <a:pt x="2083294" y="1000509"/>
                  <a:pt x="2098623" y="1004341"/>
                </a:cubicBezTo>
                <a:cubicBezTo>
                  <a:pt x="2123341" y="1010520"/>
                  <a:pt x="2148590" y="1014334"/>
                  <a:pt x="2173574" y="1019331"/>
                </a:cubicBezTo>
                <a:cubicBezTo>
                  <a:pt x="2302442" y="1105246"/>
                  <a:pt x="2139400" y="1002245"/>
                  <a:pt x="2263515" y="1064302"/>
                </a:cubicBezTo>
                <a:cubicBezTo>
                  <a:pt x="2319340" y="1092214"/>
                  <a:pt x="2303729" y="1097814"/>
                  <a:pt x="2353456" y="1139253"/>
                </a:cubicBezTo>
                <a:cubicBezTo>
                  <a:pt x="2367296" y="1150786"/>
                  <a:pt x="2383436" y="1159240"/>
                  <a:pt x="2398426" y="1169233"/>
                </a:cubicBezTo>
                <a:cubicBezTo>
                  <a:pt x="2483363" y="1296639"/>
                  <a:pt x="2343474" y="1099297"/>
                  <a:pt x="2518347" y="1274164"/>
                </a:cubicBezTo>
                <a:cubicBezTo>
                  <a:pt x="2570674" y="1326490"/>
                  <a:pt x="2534921" y="1299675"/>
                  <a:pt x="2638269" y="1334125"/>
                </a:cubicBezTo>
                <a:cubicBezTo>
                  <a:pt x="2682169" y="1348758"/>
                  <a:pt x="2708446" y="1359583"/>
                  <a:pt x="2758190" y="1364105"/>
                </a:cubicBezTo>
                <a:cubicBezTo>
                  <a:pt x="2842932" y="1371809"/>
                  <a:pt x="2928133" y="1373241"/>
                  <a:pt x="3013023" y="1379095"/>
                </a:cubicBezTo>
                <a:cubicBezTo>
                  <a:pt x="3161301" y="1389321"/>
                  <a:pt x="3190779" y="1393849"/>
                  <a:pt x="3327816" y="1409075"/>
                </a:cubicBezTo>
                <a:cubicBezTo>
                  <a:pt x="3342806" y="1414072"/>
                  <a:pt x="3358263" y="1417842"/>
                  <a:pt x="3372787" y="1424066"/>
                </a:cubicBezTo>
                <a:cubicBezTo>
                  <a:pt x="3393326" y="1432869"/>
                  <a:pt x="3411824" y="1446200"/>
                  <a:pt x="3432747" y="1454046"/>
                </a:cubicBezTo>
                <a:cubicBezTo>
                  <a:pt x="3452037" y="1461280"/>
                  <a:pt x="3472721" y="1464039"/>
                  <a:pt x="3492708" y="1469036"/>
                </a:cubicBezTo>
                <a:cubicBezTo>
                  <a:pt x="3545993" y="1504559"/>
                  <a:pt x="3537678" y="1481000"/>
                  <a:pt x="3537678" y="1528997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6336099" y="509666"/>
            <a:ext cx="2537030" cy="3554720"/>
          </a:xfrm>
          <a:custGeom>
            <a:avLst/>
            <a:gdLst>
              <a:gd name="connsiteX0" fmla="*/ 2508098 w 2537030"/>
              <a:gd name="connsiteY0" fmla="*/ 0 h 3554720"/>
              <a:gd name="connsiteX1" fmla="*/ 2508098 w 2537030"/>
              <a:gd name="connsiteY1" fmla="*/ 374754 h 3554720"/>
              <a:gd name="connsiteX2" fmla="*/ 2448137 w 2537030"/>
              <a:gd name="connsiteY2" fmla="*/ 509665 h 3554720"/>
              <a:gd name="connsiteX3" fmla="*/ 2403167 w 2537030"/>
              <a:gd name="connsiteY3" fmla="*/ 539645 h 3554720"/>
              <a:gd name="connsiteX4" fmla="*/ 2373186 w 2537030"/>
              <a:gd name="connsiteY4" fmla="*/ 569626 h 3554720"/>
              <a:gd name="connsiteX5" fmla="*/ 2268255 w 2537030"/>
              <a:gd name="connsiteY5" fmla="*/ 659567 h 3554720"/>
              <a:gd name="connsiteX6" fmla="*/ 2238275 w 2537030"/>
              <a:gd name="connsiteY6" fmla="*/ 704537 h 3554720"/>
              <a:gd name="connsiteX7" fmla="*/ 2163324 w 2537030"/>
              <a:gd name="connsiteY7" fmla="*/ 779488 h 3554720"/>
              <a:gd name="connsiteX8" fmla="*/ 2133344 w 2537030"/>
              <a:gd name="connsiteY8" fmla="*/ 869429 h 3554720"/>
              <a:gd name="connsiteX9" fmla="*/ 2073383 w 2537030"/>
              <a:gd name="connsiteY9" fmla="*/ 929390 h 3554720"/>
              <a:gd name="connsiteX10" fmla="*/ 2028412 w 2537030"/>
              <a:gd name="connsiteY10" fmla="*/ 959370 h 3554720"/>
              <a:gd name="connsiteX11" fmla="*/ 1938471 w 2537030"/>
              <a:gd name="connsiteY11" fmla="*/ 1049311 h 3554720"/>
              <a:gd name="connsiteX12" fmla="*/ 1923481 w 2537030"/>
              <a:gd name="connsiteY12" fmla="*/ 1094282 h 3554720"/>
              <a:gd name="connsiteX13" fmla="*/ 1833540 w 2537030"/>
              <a:gd name="connsiteY13" fmla="*/ 1229193 h 3554720"/>
              <a:gd name="connsiteX14" fmla="*/ 1773580 w 2537030"/>
              <a:gd name="connsiteY14" fmla="*/ 1319134 h 3554720"/>
              <a:gd name="connsiteX15" fmla="*/ 1713619 w 2537030"/>
              <a:gd name="connsiteY15" fmla="*/ 1379095 h 3554720"/>
              <a:gd name="connsiteX16" fmla="*/ 1638668 w 2537030"/>
              <a:gd name="connsiteY16" fmla="*/ 1469036 h 3554720"/>
              <a:gd name="connsiteX17" fmla="*/ 1608688 w 2537030"/>
              <a:gd name="connsiteY17" fmla="*/ 1514006 h 3554720"/>
              <a:gd name="connsiteX18" fmla="*/ 1563717 w 2537030"/>
              <a:gd name="connsiteY18" fmla="*/ 1558977 h 3554720"/>
              <a:gd name="connsiteX19" fmla="*/ 1533737 w 2537030"/>
              <a:gd name="connsiteY19" fmla="*/ 1603947 h 3554720"/>
              <a:gd name="connsiteX20" fmla="*/ 1458786 w 2537030"/>
              <a:gd name="connsiteY20" fmla="*/ 1678898 h 3554720"/>
              <a:gd name="connsiteX21" fmla="*/ 1398826 w 2537030"/>
              <a:gd name="connsiteY21" fmla="*/ 1768839 h 3554720"/>
              <a:gd name="connsiteX22" fmla="*/ 1338865 w 2537030"/>
              <a:gd name="connsiteY22" fmla="*/ 1828800 h 3554720"/>
              <a:gd name="connsiteX23" fmla="*/ 1323875 w 2537030"/>
              <a:gd name="connsiteY23" fmla="*/ 1873770 h 3554720"/>
              <a:gd name="connsiteX24" fmla="*/ 1278904 w 2537030"/>
              <a:gd name="connsiteY24" fmla="*/ 1903750 h 3554720"/>
              <a:gd name="connsiteX25" fmla="*/ 1248924 w 2537030"/>
              <a:gd name="connsiteY25" fmla="*/ 1933731 h 3554720"/>
              <a:gd name="connsiteX26" fmla="*/ 1218944 w 2537030"/>
              <a:gd name="connsiteY26" fmla="*/ 1978701 h 3554720"/>
              <a:gd name="connsiteX27" fmla="*/ 1143993 w 2537030"/>
              <a:gd name="connsiteY27" fmla="*/ 2053652 h 3554720"/>
              <a:gd name="connsiteX28" fmla="*/ 1114012 w 2537030"/>
              <a:gd name="connsiteY28" fmla="*/ 2083632 h 3554720"/>
              <a:gd name="connsiteX29" fmla="*/ 1084032 w 2537030"/>
              <a:gd name="connsiteY29" fmla="*/ 2128603 h 3554720"/>
              <a:gd name="connsiteX30" fmla="*/ 1039062 w 2537030"/>
              <a:gd name="connsiteY30" fmla="*/ 2158583 h 3554720"/>
              <a:gd name="connsiteX31" fmla="*/ 964111 w 2537030"/>
              <a:gd name="connsiteY31" fmla="*/ 2233534 h 3554720"/>
              <a:gd name="connsiteX32" fmla="*/ 919140 w 2537030"/>
              <a:gd name="connsiteY32" fmla="*/ 2263514 h 3554720"/>
              <a:gd name="connsiteX33" fmla="*/ 889160 w 2537030"/>
              <a:gd name="connsiteY33" fmla="*/ 2293495 h 3554720"/>
              <a:gd name="connsiteX34" fmla="*/ 859180 w 2537030"/>
              <a:gd name="connsiteY34" fmla="*/ 2338465 h 3554720"/>
              <a:gd name="connsiteX35" fmla="*/ 814209 w 2537030"/>
              <a:gd name="connsiteY35" fmla="*/ 2353455 h 3554720"/>
              <a:gd name="connsiteX36" fmla="*/ 739258 w 2537030"/>
              <a:gd name="connsiteY36" fmla="*/ 2413416 h 3554720"/>
              <a:gd name="connsiteX37" fmla="*/ 634327 w 2537030"/>
              <a:gd name="connsiteY37" fmla="*/ 2488367 h 3554720"/>
              <a:gd name="connsiteX38" fmla="*/ 544386 w 2537030"/>
              <a:gd name="connsiteY38" fmla="*/ 2518347 h 3554720"/>
              <a:gd name="connsiteX39" fmla="*/ 499416 w 2537030"/>
              <a:gd name="connsiteY39" fmla="*/ 2548327 h 3554720"/>
              <a:gd name="connsiteX40" fmla="*/ 454445 w 2537030"/>
              <a:gd name="connsiteY40" fmla="*/ 2563318 h 3554720"/>
              <a:gd name="connsiteX41" fmla="*/ 364504 w 2537030"/>
              <a:gd name="connsiteY41" fmla="*/ 2623278 h 3554720"/>
              <a:gd name="connsiteX42" fmla="*/ 334524 w 2537030"/>
              <a:gd name="connsiteY42" fmla="*/ 2653259 h 3554720"/>
              <a:gd name="connsiteX43" fmla="*/ 289553 w 2537030"/>
              <a:gd name="connsiteY43" fmla="*/ 2668249 h 3554720"/>
              <a:gd name="connsiteX44" fmla="*/ 199612 w 2537030"/>
              <a:gd name="connsiteY44" fmla="*/ 2743200 h 3554720"/>
              <a:gd name="connsiteX45" fmla="*/ 169632 w 2537030"/>
              <a:gd name="connsiteY45" fmla="*/ 2788170 h 3554720"/>
              <a:gd name="connsiteX46" fmla="*/ 94681 w 2537030"/>
              <a:gd name="connsiteY46" fmla="*/ 2878111 h 3554720"/>
              <a:gd name="connsiteX47" fmla="*/ 79691 w 2537030"/>
              <a:gd name="connsiteY47" fmla="*/ 2923082 h 3554720"/>
              <a:gd name="connsiteX48" fmla="*/ 49711 w 2537030"/>
              <a:gd name="connsiteY48" fmla="*/ 3537678 h 3554720"/>
              <a:gd name="connsiteX49" fmla="*/ 4740 w 2537030"/>
              <a:gd name="connsiteY49" fmla="*/ 3507698 h 355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537030" h="3554720">
                <a:moveTo>
                  <a:pt x="2508098" y="0"/>
                </a:moveTo>
                <a:cubicBezTo>
                  <a:pt x="2534771" y="160037"/>
                  <a:pt x="2537030" y="133657"/>
                  <a:pt x="2508098" y="374754"/>
                </a:cubicBezTo>
                <a:cubicBezTo>
                  <a:pt x="2504050" y="408487"/>
                  <a:pt x="2477615" y="480187"/>
                  <a:pt x="2448137" y="509665"/>
                </a:cubicBezTo>
                <a:cubicBezTo>
                  <a:pt x="2435398" y="522404"/>
                  <a:pt x="2417235" y="528391"/>
                  <a:pt x="2403167" y="539645"/>
                </a:cubicBezTo>
                <a:cubicBezTo>
                  <a:pt x="2392131" y="548474"/>
                  <a:pt x="2384222" y="560797"/>
                  <a:pt x="2373186" y="569626"/>
                </a:cubicBezTo>
                <a:cubicBezTo>
                  <a:pt x="2324749" y="608375"/>
                  <a:pt x="2309494" y="597708"/>
                  <a:pt x="2268255" y="659567"/>
                </a:cubicBezTo>
                <a:cubicBezTo>
                  <a:pt x="2258262" y="674557"/>
                  <a:pt x="2250138" y="690979"/>
                  <a:pt x="2238275" y="704537"/>
                </a:cubicBezTo>
                <a:cubicBezTo>
                  <a:pt x="2215009" y="731127"/>
                  <a:pt x="2163324" y="779488"/>
                  <a:pt x="2163324" y="779488"/>
                </a:cubicBezTo>
                <a:cubicBezTo>
                  <a:pt x="2153331" y="809468"/>
                  <a:pt x="2155690" y="847083"/>
                  <a:pt x="2133344" y="869429"/>
                </a:cubicBezTo>
                <a:cubicBezTo>
                  <a:pt x="2113357" y="889416"/>
                  <a:pt x="2096902" y="913711"/>
                  <a:pt x="2073383" y="929390"/>
                </a:cubicBezTo>
                <a:cubicBezTo>
                  <a:pt x="2058393" y="939383"/>
                  <a:pt x="2041877" y="947401"/>
                  <a:pt x="2028412" y="959370"/>
                </a:cubicBezTo>
                <a:cubicBezTo>
                  <a:pt x="1996723" y="987538"/>
                  <a:pt x="1938471" y="1049311"/>
                  <a:pt x="1938471" y="1049311"/>
                </a:cubicBezTo>
                <a:cubicBezTo>
                  <a:pt x="1933474" y="1064301"/>
                  <a:pt x="1931155" y="1080469"/>
                  <a:pt x="1923481" y="1094282"/>
                </a:cubicBezTo>
                <a:cubicBezTo>
                  <a:pt x="1923461" y="1094317"/>
                  <a:pt x="1848541" y="1206691"/>
                  <a:pt x="1833540" y="1229193"/>
                </a:cubicBezTo>
                <a:lnTo>
                  <a:pt x="1773580" y="1319134"/>
                </a:lnTo>
                <a:cubicBezTo>
                  <a:pt x="1753593" y="1339121"/>
                  <a:pt x="1729298" y="1355576"/>
                  <a:pt x="1713619" y="1379095"/>
                </a:cubicBezTo>
                <a:cubicBezTo>
                  <a:pt x="1639185" y="1490746"/>
                  <a:pt x="1734851" y="1353617"/>
                  <a:pt x="1638668" y="1469036"/>
                </a:cubicBezTo>
                <a:cubicBezTo>
                  <a:pt x="1627135" y="1482876"/>
                  <a:pt x="1620221" y="1500166"/>
                  <a:pt x="1608688" y="1514006"/>
                </a:cubicBezTo>
                <a:cubicBezTo>
                  <a:pt x="1595116" y="1530292"/>
                  <a:pt x="1577289" y="1542691"/>
                  <a:pt x="1563717" y="1558977"/>
                </a:cubicBezTo>
                <a:cubicBezTo>
                  <a:pt x="1552184" y="1572817"/>
                  <a:pt x="1545600" y="1590389"/>
                  <a:pt x="1533737" y="1603947"/>
                </a:cubicBezTo>
                <a:cubicBezTo>
                  <a:pt x="1510471" y="1630537"/>
                  <a:pt x="1478385" y="1649500"/>
                  <a:pt x="1458786" y="1678898"/>
                </a:cubicBezTo>
                <a:cubicBezTo>
                  <a:pt x="1438799" y="1708878"/>
                  <a:pt x="1424304" y="1743361"/>
                  <a:pt x="1398826" y="1768839"/>
                </a:cubicBezTo>
                <a:lnTo>
                  <a:pt x="1338865" y="1828800"/>
                </a:lnTo>
                <a:cubicBezTo>
                  <a:pt x="1333868" y="1843790"/>
                  <a:pt x="1333746" y="1861432"/>
                  <a:pt x="1323875" y="1873770"/>
                </a:cubicBezTo>
                <a:cubicBezTo>
                  <a:pt x="1312620" y="1887838"/>
                  <a:pt x="1292972" y="1892495"/>
                  <a:pt x="1278904" y="1903750"/>
                </a:cubicBezTo>
                <a:cubicBezTo>
                  <a:pt x="1267868" y="1912579"/>
                  <a:pt x="1257753" y="1922695"/>
                  <a:pt x="1248924" y="1933731"/>
                </a:cubicBezTo>
                <a:cubicBezTo>
                  <a:pt x="1237670" y="1947799"/>
                  <a:pt x="1230807" y="1965143"/>
                  <a:pt x="1218944" y="1978701"/>
                </a:cubicBezTo>
                <a:cubicBezTo>
                  <a:pt x="1195678" y="2005291"/>
                  <a:pt x="1168977" y="2028668"/>
                  <a:pt x="1143993" y="2053652"/>
                </a:cubicBezTo>
                <a:cubicBezTo>
                  <a:pt x="1133999" y="2063645"/>
                  <a:pt x="1121851" y="2071873"/>
                  <a:pt x="1114012" y="2083632"/>
                </a:cubicBezTo>
                <a:cubicBezTo>
                  <a:pt x="1104019" y="2098622"/>
                  <a:pt x="1096771" y="2115864"/>
                  <a:pt x="1084032" y="2128603"/>
                </a:cubicBezTo>
                <a:cubicBezTo>
                  <a:pt x="1071293" y="2141342"/>
                  <a:pt x="1052620" y="2146720"/>
                  <a:pt x="1039062" y="2158583"/>
                </a:cubicBezTo>
                <a:cubicBezTo>
                  <a:pt x="1012472" y="2181849"/>
                  <a:pt x="993509" y="2213936"/>
                  <a:pt x="964111" y="2233534"/>
                </a:cubicBezTo>
                <a:cubicBezTo>
                  <a:pt x="949121" y="2243527"/>
                  <a:pt x="933208" y="2252259"/>
                  <a:pt x="919140" y="2263514"/>
                </a:cubicBezTo>
                <a:cubicBezTo>
                  <a:pt x="908104" y="2272343"/>
                  <a:pt x="897989" y="2282459"/>
                  <a:pt x="889160" y="2293495"/>
                </a:cubicBezTo>
                <a:cubicBezTo>
                  <a:pt x="877906" y="2307563"/>
                  <a:pt x="873248" y="2327211"/>
                  <a:pt x="859180" y="2338465"/>
                </a:cubicBezTo>
                <a:cubicBezTo>
                  <a:pt x="846841" y="2348336"/>
                  <a:pt x="829199" y="2348458"/>
                  <a:pt x="814209" y="2353455"/>
                </a:cubicBezTo>
                <a:cubicBezTo>
                  <a:pt x="764073" y="2403593"/>
                  <a:pt x="805444" y="2366141"/>
                  <a:pt x="739258" y="2413416"/>
                </a:cubicBezTo>
                <a:cubicBezTo>
                  <a:pt x="730140" y="2419929"/>
                  <a:pt x="653028" y="2480055"/>
                  <a:pt x="634327" y="2488367"/>
                </a:cubicBezTo>
                <a:cubicBezTo>
                  <a:pt x="605449" y="2501202"/>
                  <a:pt x="544386" y="2518347"/>
                  <a:pt x="544386" y="2518347"/>
                </a:cubicBezTo>
                <a:cubicBezTo>
                  <a:pt x="529396" y="2528340"/>
                  <a:pt x="515530" y="2540270"/>
                  <a:pt x="499416" y="2548327"/>
                </a:cubicBezTo>
                <a:cubicBezTo>
                  <a:pt x="485283" y="2555394"/>
                  <a:pt x="468258" y="2555644"/>
                  <a:pt x="454445" y="2563318"/>
                </a:cubicBezTo>
                <a:cubicBezTo>
                  <a:pt x="422948" y="2580817"/>
                  <a:pt x="394484" y="2603291"/>
                  <a:pt x="364504" y="2623278"/>
                </a:cubicBezTo>
                <a:cubicBezTo>
                  <a:pt x="352745" y="2631117"/>
                  <a:pt x="346643" y="2645988"/>
                  <a:pt x="334524" y="2653259"/>
                </a:cubicBezTo>
                <a:cubicBezTo>
                  <a:pt x="320975" y="2661389"/>
                  <a:pt x="304543" y="2663252"/>
                  <a:pt x="289553" y="2668249"/>
                </a:cubicBezTo>
                <a:cubicBezTo>
                  <a:pt x="245335" y="2697728"/>
                  <a:pt x="235681" y="2699917"/>
                  <a:pt x="199612" y="2743200"/>
                </a:cubicBezTo>
                <a:cubicBezTo>
                  <a:pt x="188079" y="2757040"/>
                  <a:pt x="181165" y="2774330"/>
                  <a:pt x="169632" y="2788170"/>
                </a:cubicBezTo>
                <a:cubicBezTo>
                  <a:pt x="73444" y="2903597"/>
                  <a:pt x="169122" y="2766453"/>
                  <a:pt x="94681" y="2878111"/>
                </a:cubicBezTo>
                <a:cubicBezTo>
                  <a:pt x="89684" y="2893101"/>
                  <a:pt x="80461" y="2907300"/>
                  <a:pt x="79691" y="2923082"/>
                </a:cubicBezTo>
                <a:cubicBezTo>
                  <a:pt x="48880" y="3554720"/>
                  <a:pt x="126047" y="3308669"/>
                  <a:pt x="49711" y="3537678"/>
                </a:cubicBezTo>
                <a:cubicBezTo>
                  <a:pt x="0" y="3521108"/>
                  <a:pt x="4740" y="3538489"/>
                  <a:pt x="4740" y="3507698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10947" y="5509681"/>
            <a:ext cx="3324949" cy="10156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b="1" dirty="0" smtClean="0">
                <a:solidFill>
                  <a:schemeClr val="bg1"/>
                </a:solidFill>
              </a:rPr>
              <a:t> </a:t>
            </a:r>
            <a:r>
              <a:rPr lang="sk-SK" sz="2000" b="1" dirty="0" err="1" smtClean="0">
                <a:solidFill>
                  <a:schemeClr val="bg1"/>
                </a:solidFill>
              </a:rPr>
              <a:t>zonalita</a:t>
            </a:r>
            <a:endParaRPr lang="sk-SK" sz="20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 smtClean="0">
                <a:solidFill>
                  <a:schemeClr val="bg1"/>
                </a:solidFill>
              </a:rPr>
              <a:t>opuzdrenie</a:t>
            </a:r>
            <a:endParaRPr lang="sk-SK" sz="20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smtClean="0">
                <a:solidFill>
                  <a:schemeClr val="bg1"/>
                </a:solidFill>
              </a:rPr>
              <a:t>fokálna </a:t>
            </a:r>
            <a:r>
              <a:rPr lang="sk-SK" sz="2000" b="1" dirty="0" err="1" smtClean="0">
                <a:solidFill>
                  <a:schemeClr val="bg1"/>
                </a:solidFill>
              </a:rPr>
              <a:t>invazivita</a:t>
            </a:r>
            <a:r>
              <a:rPr lang="sk-SK" sz="2000" b="1" dirty="0" smtClean="0">
                <a:solidFill>
                  <a:schemeClr val="bg1"/>
                </a:solidFill>
              </a:rPr>
              <a:t> do puzdra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11" name="TextovéPole 3"/>
          <p:cNvSpPr txBox="1"/>
          <p:nvPr/>
        </p:nvSpPr>
        <p:spPr>
          <a:xfrm>
            <a:off x="1403648" y="332656"/>
            <a:ext cx="44422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HISTOLOGICKÝ NÁLEZ</a:t>
            </a:r>
            <a:endParaRPr lang="cs-CZ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Obrázek 10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88640"/>
            <a:ext cx="1008111" cy="10081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9928" y="188640"/>
            <a:ext cx="22545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Obdélník 13"/>
          <p:cNvSpPr/>
          <p:nvPr/>
        </p:nvSpPr>
        <p:spPr>
          <a:xfrm>
            <a:off x="7271892" y="6286520"/>
            <a:ext cx="165782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No.508 SD-IAP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1174</Words>
  <Application>Microsoft Office PowerPoint</Application>
  <PresentationFormat>Předvádění na obrazovce (4:3)</PresentationFormat>
  <Paragraphs>213</Paragraphs>
  <Slides>39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sady Office</vt:lpstr>
      <vt:lpstr>prípad SD-IAP No.508*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</vt:vector>
  </TitlesOfParts>
  <Company>WarezMafia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WarezBos</dc:creator>
  <cp:lastModifiedBy>nay</cp:lastModifiedBy>
  <cp:revision>76</cp:revision>
  <dcterms:created xsi:type="dcterms:W3CDTF">2014-03-01T17:31:34Z</dcterms:created>
  <dcterms:modified xsi:type="dcterms:W3CDTF">2014-03-29T06:11:31Z</dcterms:modified>
</cp:coreProperties>
</file>